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4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5.xml" ContentType="application/vnd.openxmlformats-officedocument.theme+xml"/>
  <Override PartName="/ppt/slideLayouts/slideLayout33.xml" ContentType="application/vnd.openxmlformats-officedocument.presentationml.slideLayout+xml"/>
  <Override PartName="/ppt/theme/theme6.xml" ContentType="application/vnd.openxmlformats-officedocument.theme+xml"/>
  <Override PartName="/ppt/slideLayouts/slideLayout34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5" r:id="rId1"/>
    <p:sldMasterId id="2147483751" r:id="rId2"/>
    <p:sldMasterId id="2147483798" r:id="rId3"/>
    <p:sldMasterId id="2147483780" r:id="rId4"/>
    <p:sldMasterId id="2147483784" r:id="rId5"/>
    <p:sldMasterId id="2147483810" r:id="rId6"/>
    <p:sldMasterId id="2147483812" r:id="rId7"/>
  </p:sldMasterIdLst>
  <p:notesMasterIdLst>
    <p:notesMasterId r:id="rId26"/>
  </p:notesMasterIdLst>
  <p:handoutMasterIdLst>
    <p:handoutMasterId r:id="rId27"/>
  </p:handoutMasterIdLst>
  <p:sldIdLst>
    <p:sldId id="256" r:id="rId8"/>
    <p:sldId id="262" r:id="rId9"/>
    <p:sldId id="532" r:id="rId10"/>
    <p:sldId id="533" r:id="rId11"/>
    <p:sldId id="534" r:id="rId12"/>
    <p:sldId id="490" r:id="rId13"/>
    <p:sldId id="531" r:id="rId14"/>
    <p:sldId id="265" r:id="rId15"/>
    <p:sldId id="528" r:id="rId16"/>
    <p:sldId id="492" r:id="rId17"/>
    <p:sldId id="536" r:id="rId18"/>
    <p:sldId id="535" r:id="rId19"/>
    <p:sldId id="537" r:id="rId20"/>
    <p:sldId id="541" r:id="rId21"/>
    <p:sldId id="538" r:id="rId22"/>
    <p:sldId id="539" r:id="rId23"/>
    <p:sldId id="543" r:id="rId24"/>
    <p:sldId id="544" r:id="rId25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21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OSU uCOM" initials="" lastIdx="178" clrIdx="0"/>
  <p:cmAuthor id="1" name="Podalsky, Laura" initials="PL" lastIdx="6" clrIdx="1">
    <p:extLst>
      <p:ext uri="{19B8F6BF-5375-455C-9EA6-DF929625EA0E}">
        <p15:presenceInfo xmlns:p15="http://schemas.microsoft.com/office/powerpoint/2012/main" userId="S::podalsky.1@osu.edu::662e4843-bb0a-406f-9482-301d359e482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FF"/>
    <a:srgbClr val="660066"/>
    <a:srgbClr val="FFFF00"/>
    <a:srgbClr val="FF9966"/>
    <a:srgbClr val="33CCFF"/>
    <a:srgbClr val="008000"/>
    <a:srgbClr val="0066CC"/>
    <a:srgbClr val="FF9933"/>
    <a:srgbClr val="C000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EE39E15-B07D-4984-B402-D9EB92C970EA}" v="2" dt="2023-10-06T12:26:49.485"/>
    <p1510:client id="{74FE887E-8840-2920-3F15-ACBBD586C206}" v="1" dt="2023-10-05T20:10:17.358"/>
  </p1510:revLst>
</p1510:revInfo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84" autoAdjust="0"/>
    <p:restoredTop sz="91332" autoAdjust="0"/>
  </p:normalViewPr>
  <p:slideViewPr>
    <p:cSldViewPr snapToGrid="0" snapToObjects="1">
      <p:cViewPr varScale="1">
        <p:scale>
          <a:sx n="78" d="100"/>
          <a:sy n="78" d="100"/>
        </p:scale>
        <p:origin x="1690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8" d="100"/>
          <a:sy n="88" d="100"/>
        </p:scale>
        <p:origin x="3822" y="66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microsoft.com/office/2015/10/relationships/revisionInfo" Target="revisionInfo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commentAuthors" Target="commentAuthor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Relationship Id="rId8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ly, Meg" userId="8320d559-0b22-4e16-8aaa-bd68356eba42" providerId="ADAL" clId="{5EE39E15-B07D-4984-B402-D9EB92C970EA}"/>
    <pc:docChg chg="modSld">
      <pc:chgData name="Daly, Meg" userId="8320d559-0b22-4e16-8aaa-bd68356eba42" providerId="ADAL" clId="{5EE39E15-B07D-4984-B402-D9EB92C970EA}" dt="2023-10-06T12:27:30.805" v="17" actId="1076"/>
      <pc:docMkLst>
        <pc:docMk/>
      </pc:docMkLst>
      <pc:sldChg chg="modSp mod">
        <pc:chgData name="Daly, Meg" userId="8320d559-0b22-4e16-8aaa-bd68356eba42" providerId="ADAL" clId="{5EE39E15-B07D-4984-B402-D9EB92C970EA}" dt="2023-10-06T12:27:30.805" v="17" actId="1076"/>
        <pc:sldMkLst>
          <pc:docMk/>
          <pc:sldMk cId="3955474062" sldId="256"/>
        </pc:sldMkLst>
        <pc:spChg chg="mod">
          <ac:chgData name="Daly, Meg" userId="8320d559-0b22-4e16-8aaa-bd68356eba42" providerId="ADAL" clId="{5EE39E15-B07D-4984-B402-D9EB92C970EA}" dt="2023-10-06T12:27:30.805" v="17" actId="1076"/>
          <ac:spMkLst>
            <pc:docMk/>
            <pc:sldMk cId="3955474062" sldId="256"/>
            <ac:spMk id="2" creationId="{14A6FA17-8FBF-432A-A4F1-049E985663F0}"/>
          </ac:spMkLst>
        </pc:spChg>
        <pc:spChg chg="mod">
          <ac:chgData name="Daly, Meg" userId="8320d559-0b22-4e16-8aaa-bd68356eba42" providerId="ADAL" clId="{5EE39E15-B07D-4984-B402-D9EB92C970EA}" dt="2023-10-06T12:27:27.166" v="16" actId="14100"/>
          <ac:spMkLst>
            <pc:docMk/>
            <pc:sldMk cId="3955474062" sldId="256"/>
            <ac:spMk id="4" creationId="{BC3C3E68-E8EC-47FE-B264-53BD58D742AA}"/>
          </ac:spMkLst>
        </pc:spChg>
      </pc:sldChg>
      <pc:sldChg chg="modSp mod">
        <pc:chgData name="Daly, Meg" userId="8320d559-0b22-4e16-8aaa-bd68356eba42" providerId="ADAL" clId="{5EE39E15-B07D-4984-B402-D9EB92C970EA}" dt="2023-10-05T17:49:54.687" v="0" actId="1076"/>
        <pc:sldMkLst>
          <pc:docMk/>
          <pc:sldMk cId="1196441426" sldId="539"/>
        </pc:sldMkLst>
        <pc:picChg chg="mod">
          <ac:chgData name="Daly, Meg" userId="8320d559-0b22-4e16-8aaa-bd68356eba42" providerId="ADAL" clId="{5EE39E15-B07D-4984-B402-D9EB92C970EA}" dt="2023-10-05T17:49:54.687" v="0" actId="1076"/>
          <ac:picMkLst>
            <pc:docMk/>
            <pc:sldMk cId="1196441426" sldId="539"/>
            <ac:picMk id="3" creationId="{7E13CB0D-6916-7DF1-6C58-C274456B16BB}"/>
          </ac:picMkLst>
        </pc:picChg>
      </pc:sldChg>
    </pc:docChg>
  </pc:docChgLst>
  <pc:docChgLst>
    <pc:chgData name="Beers, Melissa" userId="S::beers.3@osu.edu::88856828-f646-4f3c-9eba-afe580b06b45" providerId="AD" clId="Web-{74FE887E-8840-2920-3F15-ACBBD586C206}"/>
    <pc:docChg chg="modSld">
      <pc:chgData name="Beers, Melissa" userId="S::beers.3@osu.edu::88856828-f646-4f3c-9eba-afe580b06b45" providerId="AD" clId="Web-{74FE887E-8840-2920-3F15-ACBBD586C206}" dt="2023-10-05T20:10:27.233" v="3"/>
      <pc:docMkLst>
        <pc:docMk/>
      </pc:docMkLst>
      <pc:sldChg chg="addSp modSp mod setBg">
        <pc:chgData name="Beers, Melissa" userId="S::beers.3@osu.edu::88856828-f646-4f3c-9eba-afe580b06b45" providerId="AD" clId="Web-{74FE887E-8840-2920-3F15-ACBBD586C206}" dt="2023-10-05T20:10:27.233" v="3"/>
        <pc:sldMkLst>
          <pc:docMk/>
          <pc:sldMk cId="3955474062" sldId="256"/>
        </pc:sldMkLst>
        <pc:spChg chg="mod">
          <ac:chgData name="Beers, Melissa" userId="S::beers.3@osu.edu::88856828-f646-4f3c-9eba-afe580b06b45" providerId="AD" clId="Web-{74FE887E-8840-2920-3F15-ACBBD586C206}" dt="2023-10-05T20:10:27.233" v="3"/>
          <ac:spMkLst>
            <pc:docMk/>
            <pc:sldMk cId="3955474062" sldId="256"/>
            <ac:spMk id="2" creationId="{14A6FA17-8FBF-432A-A4F1-049E985663F0}"/>
          </ac:spMkLst>
        </pc:spChg>
        <pc:spChg chg="mod ord">
          <ac:chgData name="Beers, Melissa" userId="S::beers.3@osu.edu::88856828-f646-4f3c-9eba-afe580b06b45" providerId="AD" clId="Web-{74FE887E-8840-2920-3F15-ACBBD586C206}" dt="2023-10-05T20:10:27.233" v="3"/>
          <ac:spMkLst>
            <pc:docMk/>
            <pc:sldMk cId="3955474062" sldId="256"/>
            <ac:spMk id="4" creationId="{BC3C3E68-E8EC-47FE-B264-53BD58D742AA}"/>
          </ac:spMkLst>
        </pc:spChg>
        <pc:grpChg chg="add">
          <ac:chgData name="Beers, Melissa" userId="S::beers.3@osu.edu::88856828-f646-4f3c-9eba-afe580b06b45" providerId="AD" clId="Web-{74FE887E-8840-2920-3F15-ACBBD586C206}" dt="2023-10-05T20:10:27.233" v="3"/>
          <ac:grpSpMkLst>
            <pc:docMk/>
            <pc:sldMk cId="3955474062" sldId="256"/>
            <ac:grpSpMk id="10" creationId="{5EC81CC9-EAC3-3907-9268-3A583E3B6356}"/>
          </ac:grpSpMkLst>
        </pc:grpChg>
        <pc:picChg chg="add mod">
          <ac:chgData name="Beers, Melissa" userId="S::beers.3@osu.edu::88856828-f646-4f3c-9eba-afe580b06b45" providerId="AD" clId="Web-{74FE887E-8840-2920-3F15-ACBBD586C206}" dt="2023-10-05T20:10:27.233" v="3"/>
          <ac:picMkLst>
            <pc:docMk/>
            <pc:sldMk cId="3955474062" sldId="256"/>
            <ac:picMk id="5" creationId="{430A4C02-BA9A-A010-254F-ACA76863FF6B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86EF7C-DB0D-4CFC-9BDB-1A4C6453921D}" type="doc">
      <dgm:prSet loTypeId="urn:microsoft.com/office/officeart/2005/8/layout/matrix3" loCatId="matrix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BF824B51-F027-4D2F-9288-B82E730ED02F}">
      <dgm:prSet/>
      <dgm:spPr/>
      <dgm:t>
        <a:bodyPr/>
        <a:lstStyle/>
        <a:p>
          <a:r>
            <a:rPr lang="en-US"/>
            <a:t>Support skill development</a:t>
          </a:r>
        </a:p>
      </dgm:t>
    </dgm:pt>
    <dgm:pt modelId="{529C7DC5-07FA-4140-A1AB-F12CBB2EBFF2}" type="parTrans" cxnId="{5501AA8C-948C-47AF-BB9C-B6D4BD38F959}">
      <dgm:prSet/>
      <dgm:spPr/>
      <dgm:t>
        <a:bodyPr/>
        <a:lstStyle/>
        <a:p>
          <a:endParaRPr lang="en-US"/>
        </a:p>
      </dgm:t>
    </dgm:pt>
    <dgm:pt modelId="{E55BA497-AB53-42F2-97FC-931C15272083}" type="sibTrans" cxnId="{5501AA8C-948C-47AF-BB9C-B6D4BD38F959}">
      <dgm:prSet/>
      <dgm:spPr/>
      <dgm:t>
        <a:bodyPr/>
        <a:lstStyle/>
        <a:p>
          <a:endParaRPr lang="en-US"/>
        </a:p>
      </dgm:t>
    </dgm:pt>
    <dgm:pt modelId="{5E8334E1-86A5-412D-9B60-83AE57D172D3}">
      <dgm:prSet/>
      <dgm:spPr/>
      <dgm:t>
        <a:bodyPr/>
        <a:lstStyle/>
        <a:p>
          <a:r>
            <a:rPr lang="en-US"/>
            <a:t>Address cross-cutting skills and foundational issues like (academic) identity, integrity</a:t>
          </a:r>
        </a:p>
      </dgm:t>
    </dgm:pt>
    <dgm:pt modelId="{2BC651A0-F059-4F59-8009-FA6E16B1F7FA}" type="parTrans" cxnId="{7027F452-6ECB-4FE0-B353-E494B4CA4CD2}">
      <dgm:prSet/>
      <dgm:spPr/>
      <dgm:t>
        <a:bodyPr/>
        <a:lstStyle/>
        <a:p>
          <a:endParaRPr lang="en-US"/>
        </a:p>
      </dgm:t>
    </dgm:pt>
    <dgm:pt modelId="{4044D905-48C3-428D-92C0-2C7ABE85B80A}" type="sibTrans" cxnId="{7027F452-6ECB-4FE0-B353-E494B4CA4CD2}">
      <dgm:prSet/>
      <dgm:spPr/>
      <dgm:t>
        <a:bodyPr/>
        <a:lstStyle/>
        <a:p>
          <a:endParaRPr lang="en-US"/>
        </a:p>
      </dgm:t>
    </dgm:pt>
    <dgm:pt modelId="{AD80C83D-7CEF-4BB6-956C-68EBE1F936F0}">
      <dgm:prSet/>
      <dgm:spPr/>
      <dgm:t>
        <a:bodyPr/>
        <a:lstStyle/>
        <a:p>
          <a:r>
            <a:rPr lang="en-US"/>
            <a:t>Highlight need for interdisciplinarity and intercultural competence</a:t>
          </a:r>
        </a:p>
      </dgm:t>
    </dgm:pt>
    <dgm:pt modelId="{F1578991-3AA8-42EA-A53D-C353D30B3D8B}" type="parTrans" cxnId="{AF773A50-19CC-4071-AB8F-569AE4E7ABFA}">
      <dgm:prSet/>
      <dgm:spPr/>
      <dgm:t>
        <a:bodyPr/>
        <a:lstStyle/>
        <a:p>
          <a:endParaRPr lang="en-US"/>
        </a:p>
      </dgm:t>
    </dgm:pt>
    <dgm:pt modelId="{14CD6C93-6453-4B8F-B020-3281111AE8C3}" type="sibTrans" cxnId="{AF773A50-19CC-4071-AB8F-569AE4E7ABFA}">
      <dgm:prSet/>
      <dgm:spPr/>
      <dgm:t>
        <a:bodyPr/>
        <a:lstStyle/>
        <a:p>
          <a:endParaRPr lang="en-US"/>
        </a:p>
      </dgm:t>
    </dgm:pt>
    <dgm:pt modelId="{AF221C86-135F-43CA-8E08-E4BF1694BD14}">
      <dgm:prSet/>
      <dgm:spPr/>
      <dgm:t>
        <a:bodyPr/>
        <a:lstStyle/>
        <a:p>
          <a:r>
            <a:rPr lang="en-US"/>
            <a:t>Opportunity for student-focused, expert led courses that promote academic engagement and belonging</a:t>
          </a:r>
        </a:p>
      </dgm:t>
    </dgm:pt>
    <dgm:pt modelId="{1C26D7FC-4D43-4AC8-926C-E9EA959A38E1}" type="parTrans" cxnId="{F530EBC6-1BEB-46BA-BCB6-EFF26D29E3B6}">
      <dgm:prSet/>
      <dgm:spPr/>
      <dgm:t>
        <a:bodyPr/>
        <a:lstStyle/>
        <a:p>
          <a:endParaRPr lang="en-US"/>
        </a:p>
      </dgm:t>
    </dgm:pt>
    <dgm:pt modelId="{A9CB12DD-6656-4611-8B37-E87D848BF8BA}" type="sibTrans" cxnId="{F530EBC6-1BEB-46BA-BCB6-EFF26D29E3B6}">
      <dgm:prSet/>
      <dgm:spPr/>
      <dgm:t>
        <a:bodyPr/>
        <a:lstStyle/>
        <a:p>
          <a:endParaRPr lang="en-US"/>
        </a:p>
      </dgm:t>
    </dgm:pt>
    <dgm:pt modelId="{714BF713-6596-4078-B3DD-86B01CAC0B17}" type="pres">
      <dgm:prSet presAssocID="{FC86EF7C-DB0D-4CFC-9BDB-1A4C6453921D}" presName="matrix" presStyleCnt="0">
        <dgm:presLayoutVars>
          <dgm:chMax val="1"/>
          <dgm:dir/>
          <dgm:resizeHandles val="exact"/>
        </dgm:presLayoutVars>
      </dgm:prSet>
      <dgm:spPr/>
    </dgm:pt>
    <dgm:pt modelId="{D5C11882-FEC0-4613-8AA1-71FF83D251C7}" type="pres">
      <dgm:prSet presAssocID="{FC86EF7C-DB0D-4CFC-9BDB-1A4C6453921D}" presName="diamond" presStyleLbl="bgShp" presStyleIdx="0" presStyleCnt="1"/>
      <dgm:spPr/>
    </dgm:pt>
    <dgm:pt modelId="{CD275949-F2D5-4CAC-B11A-D1ECFE3F8CE6}" type="pres">
      <dgm:prSet presAssocID="{FC86EF7C-DB0D-4CFC-9BDB-1A4C6453921D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D59BA271-D922-40E7-81B3-64757A1D7E8A}" type="pres">
      <dgm:prSet presAssocID="{FC86EF7C-DB0D-4CFC-9BDB-1A4C6453921D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808E054B-6417-4F07-846A-B0E51A14274F}" type="pres">
      <dgm:prSet presAssocID="{FC86EF7C-DB0D-4CFC-9BDB-1A4C6453921D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C15E1A4B-9AFA-47F5-81C2-AA1C1FEF6058}" type="pres">
      <dgm:prSet presAssocID="{FC86EF7C-DB0D-4CFC-9BDB-1A4C6453921D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CE969E1E-110E-4EFE-A93E-45BC9ACC273E}" type="presOf" srcId="{AF221C86-135F-43CA-8E08-E4BF1694BD14}" destId="{C15E1A4B-9AFA-47F5-81C2-AA1C1FEF6058}" srcOrd="0" destOrd="0" presId="urn:microsoft.com/office/officeart/2005/8/layout/matrix3"/>
    <dgm:cxn modelId="{DF43FF2F-8FCA-4B32-A12B-6991F0FDD7E1}" type="presOf" srcId="{BF824B51-F027-4D2F-9288-B82E730ED02F}" destId="{CD275949-F2D5-4CAC-B11A-D1ECFE3F8CE6}" srcOrd="0" destOrd="0" presId="urn:microsoft.com/office/officeart/2005/8/layout/matrix3"/>
    <dgm:cxn modelId="{AF773A50-19CC-4071-AB8F-569AE4E7ABFA}" srcId="{FC86EF7C-DB0D-4CFC-9BDB-1A4C6453921D}" destId="{AD80C83D-7CEF-4BB6-956C-68EBE1F936F0}" srcOrd="2" destOrd="0" parTransId="{F1578991-3AA8-42EA-A53D-C353D30B3D8B}" sibTransId="{14CD6C93-6453-4B8F-B020-3281111AE8C3}"/>
    <dgm:cxn modelId="{7027F452-6ECB-4FE0-B353-E494B4CA4CD2}" srcId="{FC86EF7C-DB0D-4CFC-9BDB-1A4C6453921D}" destId="{5E8334E1-86A5-412D-9B60-83AE57D172D3}" srcOrd="1" destOrd="0" parTransId="{2BC651A0-F059-4F59-8009-FA6E16B1F7FA}" sibTransId="{4044D905-48C3-428D-92C0-2C7ABE85B80A}"/>
    <dgm:cxn modelId="{E304E988-446B-49BD-B94B-EAB2C37CA977}" type="presOf" srcId="{FC86EF7C-DB0D-4CFC-9BDB-1A4C6453921D}" destId="{714BF713-6596-4078-B3DD-86B01CAC0B17}" srcOrd="0" destOrd="0" presId="urn:microsoft.com/office/officeart/2005/8/layout/matrix3"/>
    <dgm:cxn modelId="{5501AA8C-948C-47AF-BB9C-B6D4BD38F959}" srcId="{FC86EF7C-DB0D-4CFC-9BDB-1A4C6453921D}" destId="{BF824B51-F027-4D2F-9288-B82E730ED02F}" srcOrd="0" destOrd="0" parTransId="{529C7DC5-07FA-4140-A1AB-F12CBB2EBFF2}" sibTransId="{E55BA497-AB53-42F2-97FC-931C15272083}"/>
    <dgm:cxn modelId="{7A0CE194-3164-484D-AD93-80092CEEAEE7}" type="presOf" srcId="{AD80C83D-7CEF-4BB6-956C-68EBE1F936F0}" destId="{808E054B-6417-4F07-846A-B0E51A14274F}" srcOrd="0" destOrd="0" presId="urn:microsoft.com/office/officeart/2005/8/layout/matrix3"/>
    <dgm:cxn modelId="{F530EBC6-1BEB-46BA-BCB6-EFF26D29E3B6}" srcId="{FC86EF7C-DB0D-4CFC-9BDB-1A4C6453921D}" destId="{AF221C86-135F-43CA-8E08-E4BF1694BD14}" srcOrd="3" destOrd="0" parTransId="{1C26D7FC-4D43-4AC8-926C-E9EA959A38E1}" sibTransId="{A9CB12DD-6656-4611-8B37-E87D848BF8BA}"/>
    <dgm:cxn modelId="{AE9DE5E9-BB7A-49E0-803F-F211C47F3D3C}" type="presOf" srcId="{5E8334E1-86A5-412D-9B60-83AE57D172D3}" destId="{D59BA271-D922-40E7-81B3-64757A1D7E8A}" srcOrd="0" destOrd="0" presId="urn:microsoft.com/office/officeart/2005/8/layout/matrix3"/>
    <dgm:cxn modelId="{2DD54462-4652-4B96-B0FC-583737239C99}" type="presParOf" srcId="{714BF713-6596-4078-B3DD-86B01CAC0B17}" destId="{D5C11882-FEC0-4613-8AA1-71FF83D251C7}" srcOrd="0" destOrd="0" presId="urn:microsoft.com/office/officeart/2005/8/layout/matrix3"/>
    <dgm:cxn modelId="{08251434-97F4-448C-A9F7-5A13FAAD6A32}" type="presParOf" srcId="{714BF713-6596-4078-B3DD-86B01CAC0B17}" destId="{CD275949-F2D5-4CAC-B11A-D1ECFE3F8CE6}" srcOrd="1" destOrd="0" presId="urn:microsoft.com/office/officeart/2005/8/layout/matrix3"/>
    <dgm:cxn modelId="{FE1F0CE8-7C1D-4D3A-B3EE-12D08F39A82F}" type="presParOf" srcId="{714BF713-6596-4078-B3DD-86B01CAC0B17}" destId="{D59BA271-D922-40E7-81B3-64757A1D7E8A}" srcOrd="2" destOrd="0" presId="urn:microsoft.com/office/officeart/2005/8/layout/matrix3"/>
    <dgm:cxn modelId="{CD8831D7-21A8-4B23-81D2-E09893C00393}" type="presParOf" srcId="{714BF713-6596-4078-B3DD-86B01CAC0B17}" destId="{808E054B-6417-4F07-846A-B0E51A14274F}" srcOrd="3" destOrd="0" presId="urn:microsoft.com/office/officeart/2005/8/layout/matrix3"/>
    <dgm:cxn modelId="{100EA034-B936-4D5E-AF10-F9F9E08BCEFD}" type="presParOf" srcId="{714BF713-6596-4078-B3DD-86B01CAC0B17}" destId="{C15E1A4B-9AFA-47F5-81C2-AA1C1FEF6058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C86EF7C-DB0D-4CFC-9BDB-1A4C6453921D}" type="doc">
      <dgm:prSet loTypeId="urn:microsoft.com/office/officeart/2005/8/layout/matrix3" loCatId="matrix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BF824B51-F027-4D2F-9288-B82E730ED02F}">
      <dgm:prSet/>
      <dgm:spPr/>
      <dgm:t>
        <a:bodyPr/>
        <a:lstStyle/>
        <a:p>
          <a:r>
            <a:rPr lang="en-US"/>
            <a:t>Support skill development</a:t>
          </a:r>
        </a:p>
      </dgm:t>
    </dgm:pt>
    <dgm:pt modelId="{529C7DC5-07FA-4140-A1AB-F12CBB2EBFF2}" type="parTrans" cxnId="{5501AA8C-948C-47AF-BB9C-B6D4BD38F959}">
      <dgm:prSet/>
      <dgm:spPr/>
      <dgm:t>
        <a:bodyPr/>
        <a:lstStyle/>
        <a:p>
          <a:endParaRPr lang="en-US"/>
        </a:p>
      </dgm:t>
    </dgm:pt>
    <dgm:pt modelId="{E55BA497-AB53-42F2-97FC-931C15272083}" type="sibTrans" cxnId="{5501AA8C-948C-47AF-BB9C-B6D4BD38F959}">
      <dgm:prSet/>
      <dgm:spPr/>
      <dgm:t>
        <a:bodyPr/>
        <a:lstStyle/>
        <a:p>
          <a:endParaRPr lang="en-US"/>
        </a:p>
      </dgm:t>
    </dgm:pt>
    <dgm:pt modelId="{5E8334E1-86A5-412D-9B60-83AE57D172D3}">
      <dgm:prSet/>
      <dgm:spPr/>
      <dgm:t>
        <a:bodyPr/>
        <a:lstStyle/>
        <a:p>
          <a:r>
            <a:rPr lang="en-US"/>
            <a:t>Address cross-cutting skills and foundational issues like (academic) identity, integrity</a:t>
          </a:r>
        </a:p>
      </dgm:t>
    </dgm:pt>
    <dgm:pt modelId="{2BC651A0-F059-4F59-8009-FA6E16B1F7FA}" type="parTrans" cxnId="{7027F452-6ECB-4FE0-B353-E494B4CA4CD2}">
      <dgm:prSet/>
      <dgm:spPr/>
      <dgm:t>
        <a:bodyPr/>
        <a:lstStyle/>
        <a:p>
          <a:endParaRPr lang="en-US"/>
        </a:p>
      </dgm:t>
    </dgm:pt>
    <dgm:pt modelId="{4044D905-48C3-428D-92C0-2C7ABE85B80A}" type="sibTrans" cxnId="{7027F452-6ECB-4FE0-B353-E494B4CA4CD2}">
      <dgm:prSet/>
      <dgm:spPr/>
      <dgm:t>
        <a:bodyPr/>
        <a:lstStyle/>
        <a:p>
          <a:endParaRPr lang="en-US"/>
        </a:p>
      </dgm:t>
    </dgm:pt>
    <dgm:pt modelId="{AD80C83D-7CEF-4BB6-956C-68EBE1F936F0}">
      <dgm:prSet/>
      <dgm:spPr/>
      <dgm:t>
        <a:bodyPr/>
        <a:lstStyle/>
        <a:p>
          <a:r>
            <a:rPr lang="en-US"/>
            <a:t>Highlight need for interdisciplinarity and intercultural competence</a:t>
          </a:r>
        </a:p>
      </dgm:t>
    </dgm:pt>
    <dgm:pt modelId="{F1578991-3AA8-42EA-A53D-C353D30B3D8B}" type="parTrans" cxnId="{AF773A50-19CC-4071-AB8F-569AE4E7ABFA}">
      <dgm:prSet/>
      <dgm:spPr/>
      <dgm:t>
        <a:bodyPr/>
        <a:lstStyle/>
        <a:p>
          <a:endParaRPr lang="en-US"/>
        </a:p>
      </dgm:t>
    </dgm:pt>
    <dgm:pt modelId="{14CD6C93-6453-4B8F-B020-3281111AE8C3}" type="sibTrans" cxnId="{AF773A50-19CC-4071-AB8F-569AE4E7ABFA}">
      <dgm:prSet/>
      <dgm:spPr/>
      <dgm:t>
        <a:bodyPr/>
        <a:lstStyle/>
        <a:p>
          <a:endParaRPr lang="en-US"/>
        </a:p>
      </dgm:t>
    </dgm:pt>
    <dgm:pt modelId="{AF221C86-135F-43CA-8E08-E4BF1694BD14}">
      <dgm:prSet/>
      <dgm:spPr/>
      <dgm:t>
        <a:bodyPr/>
        <a:lstStyle/>
        <a:p>
          <a:r>
            <a:rPr lang="en-US"/>
            <a:t>Opportunity for student-focused, expert led courses that promote academic engagement and belonging</a:t>
          </a:r>
        </a:p>
      </dgm:t>
    </dgm:pt>
    <dgm:pt modelId="{1C26D7FC-4D43-4AC8-926C-E9EA959A38E1}" type="parTrans" cxnId="{F530EBC6-1BEB-46BA-BCB6-EFF26D29E3B6}">
      <dgm:prSet/>
      <dgm:spPr/>
      <dgm:t>
        <a:bodyPr/>
        <a:lstStyle/>
        <a:p>
          <a:endParaRPr lang="en-US"/>
        </a:p>
      </dgm:t>
    </dgm:pt>
    <dgm:pt modelId="{A9CB12DD-6656-4611-8B37-E87D848BF8BA}" type="sibTrans" cxnId="{F530EBC6-1BEB-46BA-BCB6-EFF26D29E3B6}">
      <dgm:prSet/>
      <dgm:spPr/>
      <dgm:t>
        <a:bodyPr/>
        <a:lstStyle/>
        <a:p>
          <a:endParaRPr lang="en-US"/>
        </a:p>
      </dgm:t>
    </dgm:pt>
    <dgm:pt modelId="{714BF713-6596-4078-B3DD-86B01CAC0B17}" type="pres">
      <dgm:prSet presAssocID="{FC86EF7C-DB0D-4CFC-9BDB-1A4C6453921D}" presName="matrix" presStyleCnt="0">
        <dgm:presLayoutVars>
          <dgm:chMax val="1"/>
          <dgm:dir/>
          <dgm:resizeHandles val="exact"/>
        </dgm:presLayoutVars>
      </dgm:prSet>
      <dgm:spPr/>
    </dgm:pt>
    <dgm:pt modelId="{D5C11882-FEC0-4613-8AA1-71FF83D251C7}" type="pres">
      <dgm:prSet presAssocID="{FC86EF7C-DB0D-4CFC-9BDB-1A4C6453921D}" presName="diamond" presStyleLbl="bgShp" presStyleIdx="0" presStyleCnt="1"/>
      <dgm:spPr/>
    </dgm:pt>
    <dgm:pt modelId="{CD275949-F2D5-4CAC-B11A-D1ECFE3F8CE6}" type="pres">
      <dgm:prSet presAssocID="{FC86EF7C-DB0D-4CFC-9BDB-1A4C6453921D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D59BA271-D922-40E7-81B3-64757A1D7E8A}" type="pres">
      <dgm:prSet presAssocID="{FC86EF7C-DB0D-4CFC-9BDB-1A4C6453921D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808E054B-6417-4F07-846A-B0E51A14274F}" type="pres">
      <dgm:prSet presAssocID="{FC86EF7C-DB0D-4CFC-9BDB-1A4C6453921D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C15E1A4B-9AFA-47F5-81C2-AA1C1FEF6058}" type="pres">
      <dgm:prSet presAssocID="{FC86EF7C-DB0D-4CFC-9BDB-1A4C6453921D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CE969E1E-110E-4EFE-A93E-45BC9ACC273E}" type="presOf" srcId="{AF221C86-135F-43CA-8E08-E4BF1694BD14}" destId="{C15E1A4B-9AFA-47F5-81C2-AA1C1FEF6058}" srcOrd="0" destOrd="0" presId="urn:microsoft.com/office/officeart/2005/8/layout/matrix3"/>
    <dgm:cxn modelId="{DF43FF2F-8FCA-4B32-A12B-6991F0FDD7E1}" type="presOf" srcId="{BF824B51-F027-4D2F-9288-B82E730ED02F}" destId="{CD275949-F2D5-4CAC-B11A-D1ECFE3F8CE6}" srcOrd="0" destOrd="0" presId="urn:microsoft.com/office/officeart/2005/8/layout/matrix3"/>
    <dgm:cxn modelId="{AF773A50-19CC-4071-AB8F-569AE4E7ABFA}" srcId="{FC86EF7C-DB0D-4CFC-9BDB-1A4C6453921D}" destId="{AD80C83D-7CEF-4BB6-956C-68EBE1F936F0}" srcOrd="2" destOrd="0" parTransId="{F1578991-3AA8-42EA-A53D-C353D30B3D8B}" sibTransId="{14CD6C93-6453-4B8F-B020-3281111AE8C3}"/>
    <dgm:cxn modelId="{7027F452-6ECB-4FE0-B353-E494B4CA4CD2}" srcId="{FC86EF7C-DB0D-4CFC-9BDB-1A4C6453921D}" destId="{5E8334E1-86A5-412D-9B60-83AE57D172D3}" srcOrd="1" destOrd="0" parTransId="{2BC651A0-F059-4F59-8009-FA6E16B1F7FA}" sibTransId="{4044D905-48C3-428D-92C0-2C7ABE85B80A}"/>
    <dgm:cxn modelId="{E304E988-446B-49BD-B94B-EAB2C37CA977}" type="presOf" srcId="{FC86EF7C-DB0D-4CFC-9BDB-1A4C6453921D}" destId="{714BF713-6596-4078-B3DD-86B01CAC0B17}" srcOrd="0" destOrd="0" presId="urn:microsoft.com/office/officeart/2005/8/layout/matrix3"/>
    <dgm:cxn modelId="{5501AA8C-948C-47AF-BB9C-B6D4BD38F959}" srcId="{FC86EF7C-DB0D-4CFC-9BDB-1A4C6453921D}" destId="{BF824B51-F027-4D2F-9288-B82E730ED02F}" srcOrd="0" destOrd="0" parTransId="{529C7DC5-07FA-4140-A1AB-F12CBB2EBFF2}" sibTransId="{E55BA497-AB53-42F2-97FC-931C15272083}"/>
    <dgm:cxn modelId="{7A0CE194-3164-484D-AD93-80092CEEAEE7}" type="presOf" srcId="{AD80C83D-7CEF-4BB6-956C-68EBE1F936F0}" destId="{808E054B-6417-4F07-846A-B0E51A14274F}" srcOrd="0" destOrd="0" presId="urn:microsoft.com/office/officeart/2005/8/layout/matrix3"/>
    <dgm:cxn modelId="{F530EBC6-1BEB-46BA-BCB6-EFF26D29E3B6}" srcId="{FC86EF7C-DB0D-4CFC-9BDB-1A4C6453921D}" destId="{AF221C86-135F-43CA-8E08-E4BF1694BD14}" srcOrd="3" destOrd="0" parTransId="{1C26D7FC-4D43-4AC8-926C-E9EA959A38E1}" sibTransId="{A9CB12DD-6656-4611-8B37-E87D848BF8BA}"/>
    <dgm:cxn modelId="{AE9DE5E9-BB7A-49E0-803F-F211C47F3D3C}" type="presOf" srcId="{5E8334E1-86A5-412D-9B60-83AE57D172D3}" destId="{D59BA271-D922-40E7-81B3-64757A1D7E8A}" srcOrd="0" destOrd="0" presId="urn:microsoft.com/office/officeart/2005/8/layout/matrix3"/>
    <dgm:cxn modelId="{2DD54462-4652-4B96-B0FC-583737239C99}" type="presParOf" srcId="{714BF713-6596-4078-B3DD-86B01CAC0B17}" destId="{D5C11882-FEC0-4613-8AA1-71FF83D251C7}" srcOrd="0" destOrd="0" presId="urn:microsoft.com/office/officeart/2005/8/layout/matrix3"/>
    <dgm:cxn modelId="{08251434-97F4-448C-A9F7-5A13FAAD6A32}" type="presParOf" srcId="{714BF713-6596-4078-B3DD-86B01CAC0B17}" destId="{CD275949-F2D5-4CAC-B11A-D1ECFE3F8CE6}" srcOrd="1" destOrd="0" presId="urn:microsoft.com/office/officeart/2005/8/layout/matrix3"/>
    <dgm:cxn modelId="{FE1F0CE8-7C1D-4D3A-B3EE-12D08F39A82F}" type="presParOf" srcId="{714BF713-6596-4078-B3DD-86B01CAC0B17}" destId="{D59BA271-D922-40E7-81B3-64757A1D7E8A}" srcOrd="2" destOrd="0" presId="urn:microsoft.com/office/officeart/2005/8/layout/matrix3"/>
    <dgm:cxn modelId="{CD8831D7-21A8-4B23-81D2-E09893C00393}" type="presParOf" srcId="{714BF713-6596-4078-B3DD-86B01CAC0B17}" destId="{808E054B-6417-4F07-846A-B0E51A14274F}" srcOrd="3" destOrd="0" presId="urn:microsoft.com/office/officeart/2005/8/layout/matrix3"/>
    <dgm:cxn modelId="{100EA034-B936-4D5E-AF10-F9F9E08BCEFD}" type="presParOf" srcId="{714BF713-6596-4078-B3DD-86B01CAC0B17}" destId="{C15E1A4B-9AFA-47F5-81C2-AA1C1FEF6058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C11882-FEC0-4613-8AA1-71FF83D251C7}">
      <dsp:nvSpPr>
        <dsp:cNvPr id="0" name=""/>
        <dsp:cNvSpPr/>
      </dsp:nvSpPr>
      <dsp:spPr>
        <a:xfrm>
          <a:off x="64781" y="0"/>
          <a:ext cx="5459706" cy="5459706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275949-F2D5-4CAC-B11A-D1ECFE3F8CE6}">
      <dsp:nvSpPr>
        <dsp:cNvPr id="0" name=""/>
        <dsp:cNvSpPr/>
      </dsp:nvSpPr>
      <dsp:spPr>
        <a:xfrm>
          <a:off x="583454" y="518672"/>
          <a:ext cx="2129285" cy="212928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Support skill development</a:t>
          </a:r>
        </a:p>
      </dsp:txBody>
      <dsp:txXfrm>
        <a:off x="687397" y="622615"/>
        <a:ext cx="1921399" cy="1921399"/>
      </dsp:txXfrm>
    </dsp:sp>
    <dsp:sp modelId="{D59BA271-D922-40E7-81B3-64757A1D7E8A}">
      <dsp:nvSpPr>
        <dsp:cNvPr id="0" name=""/>
        <dsp:cNvSpPr/>
      </dsp:nvSpPr>
      <dsp:spPr>
        <a:xfrm>
          <a:off x="2876530" y="518672"/>
          <a:ext cx="2129285" cy="2129285"/>
        </a:xfrm>
        <a:prstGeom prst="roundRect">
          <a:avLst/>
        </a:prstGeom>
        <a:solidFill>
          <a:schemeClr val="accent2">
            <a:hueOff val="85714"/>
            <a:satOff val="26170"/>
            <a:lumOff val="281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Address cross-cutting skills and foundational issues like (academic) identity, integrity</a:t>
          </a:r>
        </a:p>
      </dsp:txBody>
      <dsp:txXfrm>
        <a:off x="2980473" y="622615"/>
        <a:ext cx="1921399" cy="1921399"/>
      </dsp:txXfrm>
    </dsp:sp>
    <dsp:sp modelId="{808E054B-6417-4F07-846A-B0E51A14274F}">
      <dsp:nvSpPr>
        <dsp:cNvPr id="0" name=""/>
        <dsp:cNvSpPr/>
      </dsp:nvSpPr>
      <dsp:spPr>
        <a:xfrm>
          <a:off x="583454" y="2811748"/>
          <a:ext cx="2129285" cy="2129285"/>
        </a:xfrm>
        <a:prstGeom prst="roundRect">
          <a:avLst/>
        </a:prstGeom>
        <a:solidFill>
          <a:schemeClr val="accent2">
            <a:hueOff val="171429"/>
            <a:satOff val="52340"/>
            <a:lumOff val="562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Highlight need for interdisciplinarity and intercultural competence</a:t>
          </a:r>
        </a:p>
      </dsp:txBody>
      <dsp:txXfrm>
        <a:off x="687397" y="2915691"/>
        <a:ext cx="1921399" cy="1921399"/>
      </dsp:txXfrm>
    </dsp:sp>
    <dsp:sp modelId="{C15E1A4B-9AFA-47F5-81C2-AA1C1FEF6058}">
      <dsp:nvSpPr>
        <dsp:cNvPr id="0" name=""/>
        <dsp:cNvSpPr/>
      </dsp:nvSpPr>
      <dsp:spPr>
        <a:xfrm>
          <a:off x="2876530" y="2811748"/>
          <a:ext cx="2129285" cy="2129285"/>
        </a:xfrm>
        <a:prstGeom prst="roundRect">
          <a:avLst/>
        </a:prstGeom>
        <a:solidFill>
          <a:schemeClr val="accent2">
            <a:hueOff val="257143"/>
            <a:satOff val="78510"/>
            <a:lumOff val="843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Opportunity for student-focused, expert led courses that promote academic engagement and belonging</a:t>
          </a:r>
        </a:p>
      </dsp:txBody>
      <dsp:txXfrm>
        <a:off x="2980473" y="2915691"/>
        <a:ext cx="1921399" cy="19213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C11882-FEC0-4613-8AA1-71FF83D251C7}">
      <dsp:nvSpPr>
        <dsp:cNvPr id="0" name=""/>
        <dsp:cNvSpPr/>
      </dsp:nvSpPr>
      <dsp:spPr>
        <a:xfrm>
          <a:off x="64781" y="0"/>
          <a:ext cx="5459706" cy="5459706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275949-F2D5-4CAC-B11A-D1ECFE3F8CE6}">
      <dsp:nvSpPr>
        <dsp:cNvPr id="0" name=""/>
        <dsp:cNvSpPr/>
      </dsp:nvSpPr>
      <dsp:spPr>
        <a:xfrm>
          <a:off x="583454" y="518672"/>
          <a:ext cx="2129285" cy="212928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Support skill development</a:t>
          </a:r>
        </a:p>
      </dsp:txBody>
      <dsp:txXfrm>
        <a:off x="687397" y="622615"/>
        <a:ext cx="1921399" cy="1921399"/>
      </dsp:txXfrm>
    </dsp:sp>
    <dsp:sp modelId="{D59BA271-D922-40E7-81B3-64757A1D7E8A}">
      <dsp:nvSpPr>
        <dsp:cNvPr id="0" name=""/>
        <dsp:cNvSpPr/>
      </dsp:nvSpPr>
      <dsp:spPr>
        <a:xfrm>
          <a:off x="2876530" y="518672"/>
          <a:ext cx="2129285" cy="2129285"/>
        </a:xfrm>
        <a:prstGeom prst="roundRect">
          <a:avLst/>
        </a:prstGeom>
        <a:solidFill>
          <a:schemeClr val="accent2">
            <a:hueOff val="85714"/>
            <a:satOff val="26170"/>
            <a:lumOff val="281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Address cross-cutting skills and foundational issues like (academic) identity, integrity</a:t>
          </a:r>
        </a:p>
      </dsp:txBody>
      <dsp:txXfrm>
        <a:off x="2980473" y="622615"/>
        <a:ext cx="1921399" cy="1921399"/>
      </dsp:txXfrm>
    </dsp:sp>
    <dsp:sp modelId="{808E054B-6417-4F07-846A-B0E51A14274F}">
      <dsp:nvSpPr>
        <dsp:cNvPr id="0" name=""/>
        <dsp:cNvSpPr/>
      </dsp:nvSpPr>
      <dsp:spPr>
        <a:xfrm>
          <a:off x="583454" y="2811748"/>
          <a:ext cx="2129285" cy="2129285"/>
        </a:xfrm>
        <a:prstGeom prst="roundRect">
          <a:avLst/>
        </a:prstGeom>
        <a:solidFill>
          <a:schemeClr val="accent2">
            <a:hueOff val="171429"/>
            <a:satOff val="52340"/>
            <a:lumOff val="562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Highlight need for interdisciplinarity and intercultural competence</a:t>
          </a:r>
        </a:p>
      </dsp:txBody>
      <dsp:txXfrm>
        <a:off x="687397" y="2915691"/>
        <a:ext cx="1921399" cy="1921399"/>
      </dsp:txXfrm>
    </dsp:sp>
    <dsp:sp modelId="{C15E1A4B-9AFA-47F5-81C2-AA1C1FEF6058}">
      <dsp:nvSpPr>
        <dsp:cNvPr id="0" name=""/>
        <dsp:cNvSpPr/>
      </dsp:nvSpPr>
      <dsp:spPr>
        <a:xfrm>
          <a:off x="2876530" y="2811748"/>
          <a:ext cx="2129285" cy="2129285"/>
        </a:xfrm>
        <a:prstGeom prst="roundRect">
          <a:avLst/>
        </a:prstGeom>
        <a:solidFill>
          <a:schemeClr val="accent2">
            <a:hueOff val="257143"/>
            <a:satOff val="78510"/>
            <a:lumOff val="843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Opportunity for student-focused, expert led courses that promote academic engagement and belonging</a:t>
          </a:r>
        </a:p>
      </dsp:txBody>
      <dsp:txXfrm>
        <a:off x="2980473" y="2915691"/>
        <a:ext cx="1921399" cy="19213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08" tIns="46655" rIns="93308" bIns="4665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08" tIns="46655" rIns="93308" bIns="46655" rtlCol="0"/>
          <a:lstStyle>
            <a:lvl1pPr algn="r">
              <a:defRPr sz="1200"/>
            </a:lvl1pPr>
          </a:lstStyle>
          <a:p>
            <a:fld id="{9A5B6E0F-1DB3-5A43-B8F9-5E1E696749DF}" type="datetimeFigureOut">
              <a:t>10/6/2023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08" tIns="46655" rIns="93308" bIns="4665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08" tIns="46655" rIns="93308" bIns="46655" rtlCol="0" anchor="b"/>
          <a:lstStyle>
            <a:lvl1pPr algn="r">
              <a:defRPr sz="1200"/>
            </a:lvl1pPr>
          </a:lstStyle>
          <a:p>
            <a:fld id="{59C1F9FE-B8FF-F345-B45D-636AC2B598B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7653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08" tIns="46655" rIns="93308" bIns="4665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08" tIns="46655" rIns="93308" bIns="46655" rtlCol="0"/>
          <a:lstStyle>
            <a:lvl1pPr algn="r">
              <a:defRPr sz="1200"/>
            </a:lvl1pPr>
          </a:lstStyle>
          <a:p>
            <a:fld id="{C61BC211-ACBD-CB48-B939-364088D2CD6D}" type="datetimeFigureOut">
              <a:t>10/6/2023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08" tIns="46655" rIns="93308" bIns="4665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08" tIns="46655" rIns="93308" bIns="4665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08" tIns="46655" rIns="93308" bIns="4665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08" tIns="46655" rIns="93308" bIns="46655" rtlCol="0" anchor="b"/>
          <a:lstStyle>
            <a:lvl1pPr algn="r">
              <a:defRPr sz="1200"/>
            </a:lvl1pPr>
          </a:lstStyle>
          <a:p>
            <a:fld id="{D904D311-73F7-5D42-B843-E8305C73070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020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09820D-9295-45F8-BFF5-7887E5B0D5D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5977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Transition to Express for assignment demo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04D311-73F7-5D42-B843-E8305C73070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5206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Blue: Intellectual and cognitive skills that prepare them to be engaged citizens by reflecting on range of modes of thought, inquiry, expression</a:t>
            </a:r>
          </a:p>
          <a:p>
            <a:r>
              <a:rPr lang="en-US" dirty="0"/>
              <a:t>Yellow: Be interculturally competent Global Citizens who can engage with communities on significant aspects of the human experience</a:t>
            </a:r>
          </a:p>
          <a:p>
            <a:r>
              <a:rPr lang="en-US" dirty="0"/>
              <a:t>Gray: Skills and abilities needed for engaged citizenship and personal/professional growth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04D311-73F7-5D42-B843-E8305C73070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268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B58C05-38F5-46EB-BECD-5394A7777BC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3769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09820D-9295-45F8-BFF5-7887E5B0D5D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9830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Missy, these are placeholders for your content about what the existing bookends courses are/do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04D311-73F7-5D42-B843-E8305C73070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1577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Missy, these are placeholders for your content about what the existing bookends courses are/do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09820D-9295-45F8-BFF5-7887E5B0D5D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2758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Missy, these are placeholders for your content about what the existing bookends courses are/do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B58C05-38F5-46EB-BECD-5394A7777BC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6255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 all these things, acknowledging and leveraging as a strength the diverse pre-OSU experiences of the students.  Help them understand those experiences within their OSU context.  Ensure that they have a strong point of connection between their previous work and their goals.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04D311-73F7-5D42-B843-E8305C73070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6093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in their packet.  Note the course is developed to be </a:t>
            </a:r>
            <a:r>
              <a:rPr lang="en-US" b="1" dirty="0"/>
              <a:t>synchronous</a:t>
            </a:r>
            <a:r>
              <a:rPr lang="en-US" dirty="0"/>
              <a:t>, in-person or online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04D311-73F7-5D42-B843-E8305C73070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240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ELOs of Connections blend those of Launch and Reflection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04D311-73F7-5D42-B843-E8305C73070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249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4803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Tm="21000">
        <p:cut/>
      </p:transition>
    </mc:Choice>
    <mc:Fallback xmlns="">
      <p:transition spd="slow" advTm="21000"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D1DBA5C2-6EF9-814A-B9BD-53492E2C6340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6B207F3-623D-2F4E-B0FA-F5345243A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606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Tm="21000">
        <p:cut/>
      </p:transition>
    </mc:Choice>
    <mc:Fallback xmlns="">
      <p:transition spd="slow" advTm="21000"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D1DBA5C2-6EF9-814A-B9BD-53492E2C6340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6B207F3-623D-2F4E-B0FA-F5345243A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783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Tm="21000">
        <p:cut/>
      </p:transition>
    </mc:Choice>
    <mc:Fallback xmlns="">
      <p:transition spd="slow" advTm="21000">
        <p:cut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D1DBA5C2-6EF9-814A-B9BD-53492E2C6340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6B207F3-623D-2F4E-B0FA-F5345243A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340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Tm="21000">
        <p:cut/>
      </p:transition>
    </mc:Choice>
    <mc:Fallback xmlns="">
      <p:transition spd="slow" advTm="21000">
        <p:cut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D1DBA5C2-6EF9-814A-B9BD-53492E2C6340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6B207F3-623D-2F4E-B0FA-F5345243A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352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Tm="21000">
        <p:cut/>
      </p:transition>
    </mc:Choice>
    <mc:Fallback xmlns="">
      <p:transition spd="slow" advTm="21000">
        <p:cut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D1DBA5C2-6EF9-814A-B9BD-53492E2C6340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6B207F3-623D-2F4E-B0FA-F5345243A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256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Tm="21000">
        <p:cut/>
      </p:transition>
    </mc:Choice>
    <mc:Fallback xmlns="">
      <p:transition spd="slow" advTm="21000">
        <p:cut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D1DBA5C2-6EF9-814A-B9BD-53492E2C6340}" type="datetimeFigureOut">
              <a:rPr lang="en-US" smtClean="0"/>
              <a:t>10/6/2023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6B207F3-623D-2F4E-B0FA-F5345243A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280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Tm="21000">
        <p:cut/>
      </p:transition>
    </mc:Choice>
    <mc:Fallback xmlns="">
      <p:transition spd="slow" advTm="21000">
        <p:cut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D1DBA5C2-6EF9-814A-B9BD-53492E2C6340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6B207F3-623D-2F4E-B0FA-F5345243A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942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Tm="21000">
        <p:cut/>
      </p:transition>
    </mc:Choice>
    <mc:Fallback xmlns="">
      <p:transition spd="slow" advTm="21000">
        <p:cut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D1DBA5C2-6EF9-814A-B9BD-53492E2C6340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6B207F3-623D-2F4E-B0FA-F5345243A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688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Tm="21000">
        <p:cut/>
      </p:transition>
    </mc:Choice>
    <mc:Fallback xmlns="">
      <p:transition spd="slow" advTm="21000">
        <p:cut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D1DBA5C2-6EF9-814A-B9BD-53492E2C6340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6B207F3-623D-2F4E-B0FA-F5345243A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108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Tm="21000">
        <p:cut/>
      </p:transition>
    </mc:Choice>
    <mc:Fallback xmlns="">
      <p:transition spd="slow" advTm="21000">
        <p:cut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D1DBA5C2-6EF9-814A-B9BD-53492E2C6340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6B207F3-623D-2F4E-B0FA-F5345243A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288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Tm="21000">
        <p:cut/>
      </p:transition>
    </mc:Choice>
    <mc:Fallback xmlns="">
      <p:transition spd="slow" advTm="21000"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with S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9953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Tm="21000">
        <p:cut/>
      </p:transition>
    </mc:Choice>
    <mc:Fallback xmlns="">
      <p:transition spd="slow" advTm="21000">
        <p:cut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D1DBA5C2-6EF9-814A-B9BD-53492E2C6340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6B207F3-623D-2F4E-B0FA-F5345243A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499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Tm="21000">
        <p:cut/>
      </p:transition>
    </mc:Choice>
    <mc:Fallback xmlns="">
      <p:transition spd="slow" advTm="21000">
        <p:cut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-Section slide - scarle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517FDA-A121-4B28-8DDF-D450DD471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499B5A-7DCC-4693-81DE-0BE66B97B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CD3D-26C8-47FF-8D13-9B32BAAB473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D4E7D8D-3CE6-BC4E-BA91-C825C3B79A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9588" y="2620492"/>
            <a:ext cx="7886700" cy="819397"/>
          </a:xfrm>
        </p:spPr>
        <p:txBody>
          <a:bodyPr anchor="t">
            <a:normAutofit/>
          </a:bodyPr>
          <a:lstStyle>
            <a:lvl1pPr>
              <a:defRPr sz="4125"/>
            </a:lvl1pPr>
          </a:lstStyle>
          <a:p>
            <a:r>
              <a:rPr lang="en-US"/>
              <a:t>Click to edit master page title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19BB5AB9-FC6F-7F4D-885C-DFDA822904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01424" y="3468394"/>
            <a:ext cx="7886700" cy="496976"/>
          </a:xfrm>
        </p:spPr>
        <p:txBody>
          <a:bodyPr>
            <a:normAutofit/>
          </a:bodyPr>
          <a:lstStyle>
            <a:lvl1pPr marL="0" indent="0">
              <a:buNone/>
              <a:defRPr sz="1950" b="0" i="0">
                <a:solidFill>
                  <a:schemeClr val="tx1"/>
                </a:solidFill>
                <a:latin typeface="Buckeye Sans 2" pitchFamily="2" charset="77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copy</a:t>
            </a:r>
          </a:p>
        </p:txBody>
      </p:sp>
    </p:spTree>
    <p:extLst>
      <p:ext uri="{BB962C8B-B14F-4D97-AF65-F5344CB8AC3E}">
        <p14:creationId xmlns:p14="http://schemas.microsoft.com/office/powerpoint/2010/main" val="35381303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-Content 7 -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642A6F-A411-470F-BD04-ADA91E6F6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785E62-F2BF-47B7-BB10-92F9FFA0F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CD3D-26C8-47FF-8D13-9B32BAAB4735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F8BB7286-594A-4C7F-91C3-90AF74F810BF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008693" y="3003336"/>
            <a:ext cx="4080898" cy="242836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350044" indent="-171450">
              <a:buClr>
                <a:srgbClr val="C00000"/>
              </a:buClr>
              <a:buSzPct val="110000"/>
              <a:buFont typeface="Arial" panose="020B0604020202020204" pitchFamily="34" charset="0"/>
              <a:buChar char="•"/>
              <a:tabLst/>
              <a:defRPr sz="1500"/>
            </a:lvl2pPr>
            <a:lvl3pPr marL="691754" indent="-171450">
              <a:buClr>
                <a:srgbClr val="C00000"/>
              </a:buClr>
              <a:buSzPct val="90000"/>
              <a:buFont typeface="Courier New" panose="02070309020205020404" pitchFamily="49" charset="0"/>
              <a:buChar char="o"/>
              <a:tabLst/>
              <a:defRPr sz="1350"/>
            </a:lvl3pPr>
            <a:lvl4pPr marL="1114425" indent="-170260">
              <a:buFont typeface="Arial" panose="020B0604020202020204" pitchFamily="34" charset="0"/>
              <a:buChar char="•"/>
              <a:tabLst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en-US"/>
              <a:t>Click to edit first level copy</a:t>
            </a:r>
          </a:p>
          <a:p>
            <a:pPr lvl="1"/>
            <a:r>
              <a:rPr lang="en-US"/>
              <a:t>Second level copy </a:t>
            </a:r>
          </a:p>
          <a:p>
            <a:pPr lvl="2"/>
            <a:r>
              <a:rPr lang="en-US"/>
              <a:t>Third level copy</a:t>
            </a:r>
          </a:p>
          <a:p>
            <a:pPr lvl="3"/>
            <a:r>
              <a:rPr lang="en-US"/>
              <a:t>Fourth </a:t>
            </a:r>
            <a:r>
              <a:rPr lang="en-US" err="1"/>
              <a:t>levelc</a:t>
            </a:r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105C42B-C8C5-451C-A726-855DF2E4862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89324" y="403770"/>
            <a:ext cx="3360113" cy="574364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3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add picture;</a:t>
            </a:r>
            <a:br>
              <a:rPr lang="en-US"/>
            </a:br>
            <a:r>
              <a:rPr lang="en-US"/>
              <a:t>send to back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778E9976-AB2A-4D33-BDD3-3DD8196485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08691" y="1653765"/>
            <a:ext cx="4080897" cy="1325563"/>
          </a:xfrm>
        </p:spPr>
        <p:txBody>
          <a:bodyPr anchor="t"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page title</a:t>
            </a:r>
          </a:p>
        </p:txBody>
      </p:sp>
      <p:sp>
        <p:nvSpPr>
          <p:cNvPr id="2" name="Right Triangle 1">
            <a:extLst>
              <a:ext uri="{FF2B5EF4-FFF2-40B4-BE49-F238E27FC236}">
                <a16:creationId xmlns:a16="http://schemas.microsoft.com/office/drawing/2014/main" id="{7CD4C7FA-8777-C983-DA6D-D554C333D41F}"/>
              </a:ext>
            </a:extLst>
          </p:cNvPr>
          <p:cNvSpPr/>
          <p:nvPr userDrawn="1"/>
        </p:nvSpPr>
        <p:spPr>
          <a:xfrm rot="16200000">
            <a:off x="2913291" y="5329917"/>
            <a:ext cx="1023257" cy="791938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0" i="0">
              <a:latin typeface="Buckeye Sans 2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3043312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8260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Tm="21000">
        <p:cut/>
      </p:transition>
    </mc:Choice>
    <mc:Fallback xmlns="">
      <p:transition spd="slow" advTm="21000">
        <p:cut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S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8327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Tm="21000">
        <p:cut/>
      </p:transition>
    </mc:Choice>
    <mc:Fallback xmlns="">
      <p:transition spd="slow" advTm="21000">
        <p:cut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5578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Tm="21000">
        <p:cut/>
      </p:transition>
    </mc:Choice>
    <mc:Fallback xmlns="">
      <p:transition spd="slow" advTm="21000">
        <p:cut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746930" y="1830387"/>
            <a:ext cx="8229600" cy="4525963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>
              <a:defRPr>
                <a:solidFill>
                  <a:srgbClr val="BB0000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5" hasCustomPrompt="1"/>
          </p:nvPr>
        </p:nvSpPr>
        <p:spPr>
          <a:xfrm>
            <a:off x="5573888" y="229810"/>
            <a:ext cx="3392206" cy="668812"/>
          </a:xfrm>
          <a:prstGeom prst="rect">
            <a:avLst/>
          </a:prstGeom>
          <a:ln>
            <a:solidFill>
              <a:srgbClr val="636D6E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300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UNIT NAME HERE</a:t>
            </a:r>
          </a:p>
          <a:p>
            <a:pPr lvl="0"/>
            <a:r>
              <a:rPr lang="en-US" dirty="0"/>
              <a:t>LINE 2 AS NEEDED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6" hasCustomPrompt="1"/>
          </p:nvPr>
        </p:nvSpPr>
        <p:spPr>
          <a:xfrm>
            <a:off x="4315389" y="1052951"/>
            <a:ext cx="4642821" cy="63611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6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TOPIC TITLE HERE</a:t>
            </a:r>
          </a:p>
        </p:txBody>
      </p:sp>
    </p:spTree>
    <p:extLst>
      <p:ext uri="{BB962C8B-B14F-4D97-AF65-F5344CB8AC3E}">
        <p14:creationId xmlns:p14="http://schemas.microsoft.com/office/powerpoint/2010/main" val="3592412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Tm="21000">
        <p:cut/>
      </p:transition>
    </mc:Choice>
    <mc:Fallback xmlns="">
      <p:transition spd="slow" advTm="21000">
        <p:cut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hrase-Word Slide WHIT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6" hasCustomPrompt="1"/>
          </p:nvPr>
        </p:nvSpPr>
        <p:spPr>
          <a:xfrm>
            <a:off x="651757" y="1734522"/>
            <a:ext cx="7194020" cy="4417350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 algn="l">
              <a:lnSpc>
                <a:spcPts val="8400"/>
              </a:lnSpc>
              <a:spcBef>
                <a:spcPts val="0"/>
              </a:spcBef>
              <a:defRPr sz="8000" b="1" baseline="0">
                <a:solidFill>
                  <a:srgbClr val="BB0000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BIG WORD BIG PHRASE</a:t>
            </a:r>
            <a:br>
              <a:rPr lang="en-US" dirty="0"/>
            </a:br>
            <a:r>
              <a:rPr lang="en-US" dirty="0"/>
              <a:t>SLIDE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5" hasCustomPrompt="1"/>
          </p:nvPr>
        </p:nvSpPr>
        <p:spPr>
          <a:xfrm>
            <a:off x="5573888" y="229810"/>
            <a:ext cx="3392206" cy="668812"/>
          </a:xfrm>
          <a:prstGeom prst="rect">
            <a:avLst/>
          </a:prstGeom>
          <a:ln>
            <a:solidFill>
              <a:srgbClr val="636D6E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300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UNIT NAME HERE</a:t>
            </a:r>
          </a:p>
          <a:p>
            <a:pPr lvl="0"/>
            <a:r>
              <a:rPr lang="en-US" dirty="0"/>
              <a:t>LINE 2 AS NEEDED</a:t>
            </a:r>
          </a:p>
        </p:txBody>
      </p:sp>
    </p:spTree>
    <p:extLst>
      <p:ext uri="{BB962C8B-B14F-4D97-AF65-F5344CB8AC3E}">
        <p14:creationId xmlns:p14="http://schemas.microsoft.com/office/powerpoint/2010/main" val="66112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Tm="21000">
        <p:cut/>
      </p:transition>
    </mc:Choice>
    <mc:Fallback xmlns="">
      <p:transition spd="slow" advTm="21000">
        <p:cut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hrase-Word Slid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7677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Tm="21000">
        <p:cut/>
      </p:transition>
    </mc:Choice>
    <mc:Fallback xmlns="">
      <p:transition spd="slow" advTm="21000">
        <p:cut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5" hasCustomPrompt="1"/>
          </p:nvPr>
        </p:nvSpPr>
        <p:spPr>
          <a:xfrm>
            <a:off x="5573888" y="229810"/>
            <a:ext cx="3392206" cy="668812"/>
          </a:xfrm>
          <a:prstGeom prst="rect">
            <a:avLst/>
          </a:prstGeom>
          <a:ln>
            <a:solidFill>
              <a:srgbClr val="636D6E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300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UNIT NAME HERE</a:t>
            </a:r>
          </a:p>
          <a:p>
            <a:pPr lvl="0"/>
            <a:r>
              <a:rPr lang="en-US" dirty="0"/>
              <a:t>LINE 2 AS NEEDED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7" hasCustomPrompt="1"/>
          </p:nvPr>
        </p:nvSpPr>
        <p:spPr>
          <a:xfrm>
            <a:off x="4881010" y="5372665"/>
            <a:ext cx="3392206" cy="109402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algn="r">
              <a:lnSpc>
                <a:spcPct val="110000"/>
              </a:lnSpc>
              <a:spcBef>
                <a:spcPts val="0"/>
              </a:spcBef>
              <a:defRPr sz="2400" baseline="-25000">
                <a:solidFill>
                  <a:srgbClr val="BB0000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algn="r">
              <a:lnSpc>
                <a:spcPct val="110000"/>
              </a:lnSpc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–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Firstandlast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 Name</a:t>
            </a:r>
          </a:p>
          <a:p>
            <a:pPr algn="r">
              <a:lnSpc>
                <a:spcPct val="110000"/>
              </a:lnSpc>
            </a:pPr>
            <a:r>
              <a:rPr lang="en-US" sz="1800" dirty="0">
                <a:solidFill>
                  <a:schemeClr val="tx1">
                    <a:lumMod val="60000"/>
                    <a:lumOff val="40000"/>
                  </a:schemeClr>
                </a:solidFill>
                <a:cs typeface="Arial"/>
              </a:rPr>
              <a:t>   Optional title line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8" hasCustomPrompt="1"/>
          </p:nvPr>
        </p:nvSpPr>
        <p:spPr>
          <a:xfrm>
            <a:off x="944698" y="1734523"/>
            <a:ext cx="7200384" cy="3638142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 vert="horz"/>
          <a:lstStyle>
            <a:lvl1pPr algn="ctr">
              <a:defRPr lang="en-US" sz="3200" b="0" smtClean="0">
                <a:solidFill>
                  <a:srgbClr val="BB0032"/>
                </a:solidFill>
                <a:cs typeface="Arial"/>
              </a:defRPr>
            </a:lvl1pPr>
          </a:lstStyle>
          <a:p>
            <a:pPr lvl="0"/>
            <a:r>
              <a:rPr lang="en-US" sz="6500" b="0" dirty="0">
                <a:solidFill>
                  <a:srgbClr val="BB0032"/>
                </a:solidFill>
                <a:latin typeface="+mj-lt"/>
                <a:cs typeface="Arial"/>
              </a:rPr>
              <a:t>“Notable quote</a:t>
            </a:r>
            <a:br>
              <a:rPr lang="en-US" sz="6500" b="0" dirty="0">
                <a:solidFill>
                  <a:srgbClr val="BB0032"/>
                </a:solidFill>
                <a:latin typeface="+mj-lt"/>
                <a:cs typeface="Arial"/>
              </a:rPr>
            </a:br>
            <a:r>
              <a:rPr lang="en-US" sz="6500" b="0" dirty="0">
                <a:solidFill>
                  <a:srgbClr val="BB0032"/>
                </a:solidFill>
                <a:latin typeface="+mj-lt"/>
                <a:cs typeface="Arial"/>
              </a:rPr>
              <a:t>goes right here,</a:t>
            </a:r>
            <a:br>
              <a:rPr lang="en-US" sz="6500" b="0" dirty="0">
                <a:solidFill>
                  <a:srgbClr val="BB0032"/>
                </a:solidFill>
                <a:latin typeface="+mj-lt"/>
                <a:cs typeface="Arial"/>
              </a:rPr>
            </a:br>
            <a:r>
              <a:rPr lang="en-US" sz="6500" b="0" dirty="0">
                <a:solidFill>
                  <a:srgbClr val="BB0032"/>
                </a:solidFill>
                <a:latin typeface="+mj-lt"/>
                <a:cs typeface="Arial"/>
              </a:rPr>
              <a:t>yes right here.”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195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Tm="21000">
        <p:cut/>
      </p:transition>
    </mc:Choice>
    <mc:Fallback xmlns="">
      <p:transition spd="slow" advTm="21000"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 descr="add specific description" title="add specific title"/>
          <p:cNvSpPr>
            <a:spLocks noGrp="1"/>
          </p:cNvSpPr>
          <p:nvPr>
            <p:ph idx="13"/>
          </p:nvPr>
        </p:nvSpPr>
        <p:spPr>
          <a:xfrm>
            <a:off x="746930" y="1830387"/>
            <a:ext cx="8229600" cy="4525963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>
              <a:defRPr>
                <a:solidFill>
                  <a:srgbClr val="BB0000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</p:txBody>
      </p:sp>
      <p:sp>
        <p:nvSpPr>
          <p:cNvPr id="13" name="Content Placeholder 2" descr="add specific description" title="add specific title"/>
          <p:cNvSpPr>
            <a:spLocks noGrp="1"/>
          </p:cNvSpPr>
          <p:nvPr>
            <p:ph idx="15" hasCustomPrompt="1"/>
          </p:nvPr>
        </p:nvSpPr>
        <p:spPr>
          <a:xfrm>
            <a:off x="5573888" y="229810"/>
            <a:ext cx="3392206" cy="668812"/>
          </a:xfrm>
          <a:prstGeom prst="rect">
            <a:avLst/>
          </a:prstGeom>
          <a:ln>
            <a:solidFill>
              <a:srgbClr val="BB0000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300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UNIT NAME HERE</a:t>
            </a:r>
          </a:p>
          <a:p>
            <a:pPr lvl="0"/>
            <a:r>
              <a:rPr lang="en-US" dirty="0"/>
              <a:t>LINE 2 AS NEEDED</a:t>
            </a:r>
          </a:p>
        </p:txBody>
      </p:sp>
      <p:sp>
        <p:nvSpPr>
          <p:cNvPr id="14" name="Content Placeholder 2" descr="add specific description" title="add specific title"/>
          <p:cNvSpPr>
            <a:spLocks noGrp="1"/>
          </p:cNvSpPr>
          <p:nvPr>
            <p:ph idx="16" hasCustomPrompt="1"/>
          </p:nvPr>
        </p:nvSpPr>
        <p:spPr>
          <a:xfrm>
            <a:off x="4315389" y="1052951"/>
            <a:ext cx="4642821" cy="63611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6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TOPIC TITLE HERE</a:t>
            </a:r>
          </a:p>
        </p:txBody>
      </p:sp>
      <p:sp>
        <p:nvSpPr>
          <p:cNvPr id="11" name="Title Placeholder 11"/>
          <p:cNvSpPr>
            <a:spLocks noGrp="1"/>
          </p:cNvSpPr>
          <p:nvPr>
            <p:ph type="title"/>
          </p:nvPr>
        </p:nvSpPr>
        <p:spPr>
          <a:xfrm>
            <a:off x="306917" y="1208106"/>
            <a:ext cx="4180936" cy="508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167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Tm="21000">
        <p:cut/>
      </p:transition>
    </mc:Choice>
    <mc:Fallback xmlns="">
      <p:transition spd="slow" advTm="21000">
        <p:cut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923936"/>
            <a:ext cx="9144000" cy="5934064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Full slide picture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5" hasCustomPrompt="1"/>
          </p:nvPr>
        </p:nvSpPr>
        <p:spPr>
          <a:xfrm>
            <a:off x="5573888" y="229810"/>
            <a:ext cx="3392206" cy="668812"/>
          </a:xfrm>
          <a:prstGeom prst="rect">
            <a:avLst/>
          </a:prstGeom>
          <a:ln>
            <a:solidFill>
              <a:srgbClr val="636D6E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300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UNIT NAME HERE</a:t>
            </a:r>
          </a:p>
          <a:p>
            <a:pPr lvl="0"/>
            <a:r>
              <a:rPr lang="en-US" dirty="0"/>
              <a:t>LINE 2 AS NEEDED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868540" y="1436104"/>
            <a:ext cx="3998889" cy="1591385"/>
          </a:xfrm>
          <a:prstGeom prst="rect">
            <a:avLst/>
          </a:prstGeom>
          <a:ln w="19050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txBody>
          <a:bodyPr/>
          <a:lstStyle>
            <a:lvl1pPr marL="91440">
              <a:lnSpc>
                <a:spcPts val="3440"/>
              </a:lnSpc>
              <a:spcBef>
                <a:spcPts val="0"/>
              </a:spcBef>
              <a:defRPr sz="2000" b="1">
                <a:solidFill>
                  <a:srgbClr val="BB0000"/>
                </a:solidFill>
              </a:defRPr>
            </a:lvl1pPr>
            <a:lvl2pPr marL="91440" indent="182880">
              <a:spcBef>
                <a:spcPts val="200"/>
              </a:spcBef>
              <a:spcAft>
                <a:spcPts val="0"/>
              </a:spcAft>
              <a:buClr>
                <a:srgbClr val="BB0000"/>
              </a:buClr>
              <a:buFont typeface="Arial"/>
              <a:buChar char="•"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" indent="182880">
              <a:spcBef>
                <a:spcPts val="200"/>
              </a:spcBef>
              <a:spcAft>
                <a:spcPts val="0"/>
              </a:spcAft>
              <a:buClr>
                <a:srgbClr val="BB0000"/>
              </a:buCl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Font typeface="Arial"/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109913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Tm="21000">
        <p:cut/>
      </p:transition>
    </mc:Choice>
    <mc:Fallback xmlns="">
      <p:transition spd="slow" advTm="21000">
        <p:cut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-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923936"/>
            <a:ext cx="3883850" cy="5934064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BFBFBF"/>
                </a:solidFill>
              </a:defRPr>
            </a:lvl1pPr>
          </a:lstStyle>
          <a:p>
            <a:r>
              <a:rPr lang="en-US" dirty="0"/>
              <a:t>½ slide picture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4"/>
          </p:nvPr>
        </p:nvSpPr>
        <p:spPr>
          <a:xfrm>
            <a:off x="4137592" y="1830387"/>
            <a:ext cx="4701503" cy="4525963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>
              <a:lnSpc>
                <a:spcPts val="3440"/>
              </a:lnSpc>
              <a:spcBef>
                <a:spcPts val="0"/>
              </a:spcBef>
              <a:defRPr>
                <a:solidFill>
                  <a:srgbClr val="BB0000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5" hasCustomPrompt="1"/>
          </p:nvPr>
        </p:nvSpPr>
        <p:spPr>
          <a:xfrm>
            <a:off x="5573888" y="229810"/>
            <a:ext cx="3392206" cy="668812"/>
          </a:xfrm>
          <a:prstGeom prst="rect">
            <a:avLst/>
          </a:prstGeom>
          <a:ln>
            <a:solidFill>
              <a:srgbClr val="636D6E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300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UNIT NAME HERE</a:t>
            </a:r>
          </a:p>
          <a:p>
            <a:pPr lvl="0"/>
            <a:r>
              <a:rPr lang="en-US" dirty="0"/>
              <a:t>LINE 2 AS NEEDED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6" hasCustomPrompt="1"/>
          </p:nvPr>
        </p:nvSpPr>
        <p:spPr>
          <a:xfrm>
            <a:off x="4315389" y="1052951"/>
            <a:ext cx="4642821" cy="63611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6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TOPIC TITLE HERE</a:t>
            </a:r>
          </a:p>
        </p:txBody>
      </p:sp>
    </p:spTree>
    <p:extLst>
      <p:ext uri="{BB962C8B-B14F-4D97-AF65-F5344CB8AC3E}">
        <p14:creationId xmlns:p14="http://schemas.microsoft.com/office/powerpoint/2010/main" val="286708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Tm="21000">
        <p:cut/>
      </p:transition>
    </mc:Choice>
    <mc:Fallback xmlns="">
      <p:transition spd="slow" advTm="21000">
        <p:cut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5" hasCustomPrompt="1"/>
          </p:nvPr>
        </p:nvSpPr>
        <p:spPr>
          <a:xfrm>
            <a:off x="5573888" y="229810"/>
            <a:ext cx="3392206" cy="668812"/>
          </a:xfrm>
          <a:prstGeom prst="rect">
            <a:avLst/>
          </a:prstGeom>
          <a:ln>
            <a:solidFill>
              <a:srgbClr val="636D6E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300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UNIT NAME HERE</a:t>
            </a:r>
          </a:p>
          <a:p>
            <a:pPr lvl="0"/>
            <a:r>
              <a:rPr lang="en-US" dirty="0"/>
              <a:t>LINE 2 AS NEEDED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6" hasCustomPrompt="1"/>
          </p:nvPr>
        </p:nvSpPr>
        <p:spPr>
          <a:xfrm>
            <a:off x="4315389" y="1052951"/>
            <a:ext cx="4642821" cy="63611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6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TOPIC TITLE HERE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1400403" y="1830387"/>
            <a:ext cx="6527582" cy="4525963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 algn="ctr">
              <a:lnSpc>
                <a:spcPts val="3440"/>
              </a:lnSpc>
              <a:spcBef>
                <a:spcPts val="0"/>
              </a:spcBef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chart/graph/table</a:t>
            </a:r>
          </a:p>
        </p:txBody>
      </p:sp>
    </p:spTree>
    <p:extLst>
      <p:ext uri="{BB962C8B-B14F-4D97-AF65-F5344CB8AC3E}">
        <p14:creationId xmlns:p14="http://schemas.microsoft.com/office/powerpoint/2010/main" val="2772092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Tm="21000">
        <p:cut/>
      </p:transition>
    </mc:Choice>
    <mc:Fallback xmlns="">
      <p:transition spd="slow" advTm="21000">
        <p:cut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25FB-BE3A-9D4E-F985-5BDC3C9081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76F3D0-098A-8C0B-D85F-45AA4D4C61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E29FAB-73AD-9565-C99C-C42E98C12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36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Tm="21000">
        <p:cut/>
      </p:transition>
    </mc:Choice>
    <mc:Fallback xmlns="">
      <p:transition spd="slow" advTm="21000">
        <p:cut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6C46B-3524-F37D-27B9-1B88F0D8DC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AF7256-9196-63A2-C62B-B025C88750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95256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Tm="21000">
        <p:cut/>
      </p:transition>
    </mc:Choice>
    <mc:Fallback xmlns="">
      <p:transition spd="slow" advTm="21000"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hrase-Word Slide WHIT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 descr="add specific description" title="add specific title"/>
          <p:cNvSpPr>
            <a:spLocks noGrp="1"/>
          </p:cNvSpPr>
          <p:nvPr>
            <p:ph idx="16" hasCustomPrompt="1"/>
          </p:nvPr>
        </p:nvSpPr>
        <p:spPr>
          <a:xfrm>
            <a:off x="651757" y="1734522"/>
            <a:ext cx="7194020" cy="4417350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 algn="l">
              <a:lnSpc>
                <a:spcPts val="8400"/>
              </a:lnSpc>
              <a:spcBef>
                <a:spcPts val="0"/>
              </a:spcBef>
              <a:defRPr sz="8000" b="1" baseline="0">
                <a:solidFill>
                  <a:srgbClr val="BB0000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BIG WORD BIG PHRASE</a:t>
            </a:r>
            <a:br>
              <a:rPr lang="en-US" dirty="0"/>
            </a:br>
            <a:r>
              <a:rPr lang="en-US" dirty="0"/>
              <a:t>SLIDE</a:t>
            </a:r>
          </a:p>
        </p:txBody>
      </p:sp>
      <p:sp>
        <p:nvSpPr>
          <p:cNvPr id="11" name="Content Placeholder 2" descr="add specific description" title="add specific title"/>
          <p:cNvSpPr>
            <a:spLocks noGrp="1"/>
          </p:cNvSpPr>
          <p:nvPr>
            <p:ph idx="15" hasCustomPrompt="1"/>
          </p:nvPr>
        </p:nvSpPr>
        <p:spPr>
          <a:xfrm>
            <a:off x="5573888" y="229810"/>
            <a:ext cx="3392206" cy="668812"/>
          </a:xfrm>
          <a:prstGeom prst="rect">
            <a:avLst/>
          </a:prstGeom>
          <a:ln>
            <a:solidFill>
              <a:srgbClr val="BB0000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300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UNIT NAME HERE</a:t>
            </a:r>
          </a:p>
          <a:p>
            <a:pPr lvl="0"/>
            <a:r>
              <a:rPr lang="en-US" dirty="0"/>
              <a:t>LINE 2 AS NEEDED</a:t>
            </a:r>
          </a:p>
        </p:txBody>
      </p:sp>
      <p:sp>
        <p:nvSpPr>
          <p:cNvPr id="4" name="Title Placeholder 11"/>
          <p:cNvSpPr>
            <a:spLocks noGrp="1"/>
          </p:cNvSpPr>
          <p:nvPr>
            <p:ph type="title"/>
          </p:nvPr>
        </p:nvSpPr>
        <p:spPr>
          <a:xfrm>
            <a:off x="306917" y="1208106"/>
            <a:ext cx="4180936" cy="508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801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Tm="21000">
        <p:cut/>
      </p:transition>
    </mc:Choice>
    <mc:Fallback xmlns="">
      <p:transition spd="slow" advTm="21000"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hrase-Word Slid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763857"/>
            <a:ext cx="9144000" cy="6094144"/>
          </a:xfrm>
          <a:prstGeom prst="rect">
            <a:avLst/>
          </a:prstGeom>
          <a:solidFill>
            <a:srgbClr val="B70F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B0000"/>
              </a:solidFill>
            </a:endParaRPr>
          </a:p>
        </p:txBody>
      </p:sp>
      <p:sp>
        <p:nvSpPr>
          <p:cNvPr id="8" name="Content Placeholder 2" descr="add specific description" title="add specific title"/>
          <p:cNvSpPr>
            <a:spLocks noGrp="1"/>
          </p:cNvSpPr>
          <p:nvPr>
            <p:ph idx="15" hasCustomPrompt="1"/>
          </p:nvPr>
        </p:nvSpPr>
        <p:spPr>
          <a:xfrm>
            <a:off x="5573888" y="242139"/>
            <a:ext cx="3392206" cy="668812"/>
          </a:xfrm>
          <a:prstGeom prst="rect">
            <a:avLst/>
          </a:prstGeom>
          <a:ln>
            <a:solidFill>
              <a:srgbClr val="BB0000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300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UNIT NAME HERE</a:t>
            </a:r>
          </a:p>
          <a:p>
            <a:pPr lvl="0"/>
            <a:r>
              <a:rPr lang="en-US" dirty="0"/>
              <a:t>LINE 2 AS NEEDED</a:t>
            </a:r>
          </a:p>
        </p:txBody>
      </p:sp>
      <p:sp>
        <p:nvSpPr>
          <p:cNvPr id="9" name="Content Placeholder 2" descr="add specific description" title="add specific title"/>
          <p:cNvSpPr>
            <a:spLocks noGrp="1"/>
          </p:cNvSpPr>
          <p:nvPr>
            <p:ph idx="16" hasCustomPrompt="1"/>
          </p:nvPr>
        </p:nvSpPr>
        <p:spPr>
          <a:xfrm>
            <a:off x="651757" y="1734522"/>
            <a:ext cx="7194020" cy="4417350"/>
          </a:xfrm>
          <a:prstGeom prst="rect">
            <a:avLst/>
          </a:prstGeom>
          <a:ln>
            <a:solidFill>
              <a:srgbClr val="BB0000"/>
            </a:solidFill>
          </a:ln>
        </p:spPr>
        <p:txBody>
          <a:bodyPr/>
          <a:lstStyle>
            <a:lvl1pPr algn="l">
              <a:lnSpc>
                <a:spcPts val="8400"/>
              </a:lnSpc>
              <a:spcBef>
                <a:spcPts val="0"/>
              </a:spcBef>
              <a:defRPr sz="8000" b="1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BIG WORD</a:t>
            </a:r>
          </a:p>
          <a:p>
            <a:pPr lvl="0"/>
            <a:r>
              <a:rPr lang="en-US" dirty="0"/>
              <a:t>BIG PHRASE</a:t>
            </a:r>
            <a:br>
              <a:rPr lang="en-US" dirty="0"/>
            </a:br>
            <a:r>
              <a:rPr lang="en-US" dirty="0"/>
              <a:t>SLIDE</a:t>
            </a:r>
          </a:p>
        </p:txBody>
      </p:sp>
      <p:sp>
        <p:nvSpPr>
          <p:cNvPr id="5" name="Title Placeholder 11"/>
          <p:cNvSpPr>
            <a:spLocks noGrp="1"/>
          </p:cNvSpPr>
          <p:nvPr>
            <p:ph type="title"/>
          </p:nvPr>
        </p:nvSpPr>
        <p:spPr>
          <a:xfrm>
            <a:off x="306917" y="1208106"/>
            <a:ext cx="4180936" cy="508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957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Tm="21000">
        <p:cut/>
      </p:transition>
    </mc:Choice>
    <mc:Fallback xmlns="">
      <p:transition spd="slow" advTm="21000"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 descr="add specific descripton" title="add specific title"/>
          <p:cNvSpPr>
            <a:spLocks noGrp="1"/>
          </p:cNvSpPr>
          <p:nvPr>
            <p:ph idx="15" hasCustomPrompt="1"/>
          </p:nvPr>
        </p:nvSpPr>
        <p:spPr>
          <a:xfrm>
            <a:off x="5573888" y="229810"/>
            <a:ext cx="3392206" cy="668812"/>
          </a:xfrm>
          <a:prstGeom prst="rect">
            <a:avLst/>
          </a:prstGeom>
          <a:ln>
            <a:solidFill>
              <a:srgbClr val="BB0000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300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UNIT NAME HERE</a:t>
            </a:r>
          </a:p>
          <a:p>
            <a:pPr lvl="0"/>
            <a:r>
              <a:rPr lang="en-US" dirty="0"/>
              <a:t>LINE 2 AS NEEDED</a:t>
            </a:r>
          </a:p>
        </p:txBody>
      </p:sp>
      <p:sp>
        <p:nvSpPr>
          <p:cNvPr id="13" name="Content Placeholder 2" descr="add specific description" title="add specific title"/>
          <p:cNvSpPr>
            <a:spLocks noGrp="1"/>
          </p:cNvSpPr>
          <p:nvPr>
            <p:ph idx="17" hasCustomPrompt="1"/>
          </p:nvPr>
        </p:nvSpPr>
        <p:spPr>
          <a:xfrm>
            <a:off x="4881010" y="5372665"/>
            <a:ext cx="3392206" cy="109402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algn="r">
              <a:lnSpc>
                <a:spcPct val="110000"/>
              </a:lnSpc>
              <a:spcBef>
                <a:spcPts val="0"/>
              </a:spcBef>
              <a:defRPr sz="2400" baseline="-25000">
                <a:solidFill>
                  <a:srgbClr val="BB0000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algn="r">
              <a:lnSpc>
                <a:spcPct val="110000"/>
              </a:lnSpc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–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Firstandlast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 Name</a:t>
            </a:r>
          </a:p>
          <a:p>
            <a:pPr algn="r">
              <a:lnSpc>
                <a:spcPct val="110000"/>
              </a:lnSpc>
            </a:pPr>
            <a:r>
              <a:rPr lang="en-US" sz="1800" dirty="0">
                <a:solidFill>
                  <a:schemeClr val="tx1">
                    <a:lumMod val="60000"/>
                    <a:lumOff val="40000"/>
                  </a:schemeClr>
                </a:solidFill>
                <a:cs typeface="Arial"/>
              </a:rPr>
              <a:t>   Optional title line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8" hasCustomPrompt="1"/>
          </p:nvPr>
        </p:nvSpPr>
        <p:spPr>
          <a:xfrm>
            <a:off x="944698" y="1734523"/>
            <a:ext cx="7200384" cy="3789978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 vert="horz"/>
          <a:lstStyle>
            <a:lvl1pPr algn="ctr">
              <a:defRPr lang="en-US" sz="3200" b="0" smtClean="0">
                <a:solidFill>
                  <a:srgbClr val="BB0032"/>
                </a:solidFill>
                <a:cs typeface="Arial"/>
              </a:defRPr>
            </a:lvl1pPr>
          </a:lstStyle>
          <a:p>
            <a:pPr lvl="0"/>
            <a:r>
              <a:rPr lang="en-US" sz="6500" b="0" dirty="0">
                <a:solidFill>
                  <a:srgbClr val="BB0032"/>
                </a:solidFill>
                <a:latin typeface="+mj-lt"/>
                <a:cs typeface="Arial"/>
              </a:rPr>
              <a:t>“Notable quote</a:t>
            </a:r>
            <a:br>
              <a:rPr lang="en-US" sz="6500" b="0" dirty="0">
                <a:solidFill>
                  <a:srgbClr val="BB0032"/>
                </a:solidFill>
                <a:latin typeface="+mj-lt"/>
                <a:cs typeface="Arial"/>
              </a:rPr>
            </a:br>
            <a:r>
              <a:rPr lang="en-US" sz="6500" b="0" dirty="0">
                <a:solidFill>
                  <a:srgbClr val="BB0032"/>
                </a:solidFill>
                <a:latin typeface="+mj-lt"/>
                <a:cs typeface="Arial"/>
              </a:rPr>
              <a:t>goes right here,</a:t>
            </a:r>
            <a:br>
              <a:rPr lang="en-US" sz="6500" b="0" dirty="0">
                <a:solidFill>
                  <a:srgbClr val="BB0032"/>
                </a:solidFill>
                <a:latin typeface="+mj-lt"/>
                <a:cs typeface="Arial"/>
              </a:rPr>
            </a:br>
            <a:r>
              <a:rPr lang="en-US" sz="6500" b="0" dirty="0">
                <a:solidFill>
                  <a:srgbClr val="BB0032"/>
                </a:solidFill>
                <a:latin typeface="+mj-lt"/>
                <a:cs typeface="Arial"/>
              </a:rPr>
              <a:t>yes right here.”</a:t>
            </a:r>
            <a:endParaRPr lang="en-US" dirty="0"/>
          </a:p>
        </p:txBody>
      </p:sp>
      <p:sp>
        <p:nvSpPr>
          <p:cNvPr id="5" name="Title Placeholder 11"/>
          <p:cNvSpPr>
            <a:spLocks noGrp="1"/>
          </p:cNvSpPr>
          <p:nvPr>
            <p:ph type="title"/>
          </p:nvPr>
        </p:nvSpPr>
        <p:spPr>
          <a:xfrm>
            <a:off x="306917" y="1208106"/>
            <a:ext cx="4180936" cy="508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922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Tm="21000">
        <p:cut/>
      </p:transition>
    </mc:Choice>
    <mc:Fallback xmlns="">
      <p:transition spd="slow" advTm="21000"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 descr="add specific description of photo" title="Add specific title of photo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923936"/>
            <a:ext cx="9144000" cy="5934064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Full slide picture</a:t>
            </a:r>
          </a:p>
        </p:txBody>
      </p:sp>
      <p:sp>
        <p:nvSpPr>
          <p:cNvPr id="11" name="Content Placeholder 2" descr="add specific description " title="add specific title"/>
          <p:cNvSpPr>
            <a:spLocks noGrp="1"/>
          </p:cNvSpPr>
          <p:nvPr>
            <p:ph idx="15" hasCustomPrompt="1"/>
          </p:nvPr>
        </p:nvSpPr>
        <p:spPr>
          <a:xfrm>
            <a:off x="5573888" y="229810"/>
            <a:ext cx="3392206" cy="668812"/>
          </a:xfrm>
          <a:prstGeom prst="rect">
            <a:avLst/>
          </a:prstGeom>
          <a:ln>
            <a:solidFill>
              <a:srgbClr val="BB0000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300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UNIT NAME HERE</a:t>
            </a:r>
          </a:p>
          <a:p>
            <a:pPr lvl="0"/>
            <a:r>
              <a:rPr lang="en-US" dirty="0"/>
              <a:t>LINE 2 AS NEEDED</a:t>
            </a:r>
          </a:p>
        </p:txBody>
      </p:sp>
      <p:sp>
        <p:nvSpPr>
          <p:cNvPr id="12" name="Content Placeholder 2" descr="add specific description" title="add specific title"/>
          <p:cNvSpPr>
            <a:spLocks noGrp="1"/>
          </p:cNvSpPr>
          <p:nvPr>
            <p:ph idx="14"/>
          </p:nvPr>
        </p:nvSpPr>
        <p:spPr>
          <a:xfrm>
            <a:off x="4868540" y="1436104"/>
            <a:ext cx="3998889" cy="1591385"/>
          </a:xfrm>
          <a:prstGeom prst="rect">
            <a:avLst/>
          </a:prstGeom>
          <a:ln w="19050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txBody>
          <a:bodyPr/>
          <a:lstStyle>
            <a:lvl1pPr marL="91440">
              <a:lnSpc>
                <a:spcPts val="3440"/>
              </a:lnSpc>
              <a:spcBef>
                <a:spcPts val="0"/>
              </a:spcBef>
              <a:defRPr sz="2000" b="1">
                <a:solidFill>
                  <a:srgbClr val="BB0000"/>
                </a:solidFill>
              </a:defRPr>
            </a:lvl1pPr>
            <a:lvl2pPr marL="91440" indent="182880">
              <a:spcBef>
                <a:spcPts val="200"/>
              </a:spcBef>
              <a:spcAft>
                <a:spcPts val="0"/>
              </a:spcAft>
              <a:buClr>
                <a:srgbClr val="BB0000"/>
              </a:buClr>
              <a:buFont typeface="Arial"/>
              <a:buChar char="•"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" indent="182880">
              <a:spcBef>
                <a:spcPts val="200"/>
              </a:spcBef>
              <a:spcAft>
                <a:spcPts val="0"/>
              </a:spcAft>
              <a:buClr>
                <a:srgbClr val="BB0000"/>
              </a:buCl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Font typeface="Arial"/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r>
              <a:rPr lang="en-US" dirty="0"/>
              <a:t>Fourth level</a:t>
            </a:r>
          </a:p>
        </p:txBody>
      </p:sp>
      <p:sp>
        <p:nvSpPr>
          <p:cNvPr id="5" name="Title Placeholder 11"/>
          <p:cNvSpPr>
            <a:spLocks noGrp="1"/>
          </p:cNvSpPr>
          <p:nvPr>
            <p:ph type="title"/>
          </p:nvPr>
        </p:nvSpPr>
        <p:spPr>
          <a:xfrm>
            <a:off x="306917" y="1208106"/>
            <a:ext cx="4180936" cy="508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747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Tm="21000">
        <p:cut/>
      </p:transition>
    </mc:Choice>
    <mc:Fallback xmlns="">
      <p:transition spd="slow" advTm="21000"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-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 descr="add specific description" title="add specific title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923936"/>
            <a:ext cx="3883850" cy="5934064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BFBFBF"/>
                </a:solidFill>
              </a:defRPr>
            </a:lvl1pPr>
          </a:lstStyle>
          <a:p>
            <a:r>
              <a:rPr lang="en-US" dirty="0"/>
              <a:t>½ slide picture</a:t>
            </a:r>
          </a:p>
        </p:txBody>
      </p:sp>
      <p:sp>
        <p:nvSpPr>
          <p:cNvPr id="8" name="Content Placeholder 2" descr="add specific description" title="add specific title"/>
          <p:cNvSpPr>
            <a:spLocks noGrp="1"/>
          </p:cNvSpPr>
          <p:nvPr>
            <p:ph idx="14"/>
          </p:nvPr>
        </p:nvSpPr>
        <p:spPr>
          <a:xfrm>
            <a:off x="4137592" y="1830387"/>
            <a:ext cx="4701503" cy="4525963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>
              <a:lnSpc>
                <a:spcPts val="3440"/>
              </a:lnSpc>
              <a:spcBef>
                <a:spcPts val="0"/>
              </a:spcBef>
              <a:defRPr>
                <a:solidFill>
                  <a:srgbClr val="BB0000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2" descr="add specific descripton&#10;" title="add specific title"/>
          <p:cNvSpPr>
            <a:spLocks noGrp="1"/>
          </p:cNvSpPr>
          <p:nvPr>
            <p:ph idx="15" hasCustomPrompt="1"/>
          </p:nvPr>
        </p:nvSpPr>
        <p:spPr>
          <a:xfrm>
            <a:off x="5573888" y="229810"/>
            <a:ext cx="3392206" cy="668812"/>
          </a:xfrm>
          <a:prstGeom prst="rect">
            <a:avLst/>
          </a:prstGeom>
          <a:ln>
            <a:solidFill>
              <a:srgbClr val="BB0000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300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UNIT NAME HERE</a:t>
            </a:r>
          </a:p>
          <a:p>
            <a:pPr lvl="0"/>
            <a:r>
              <a:rPr lang="en-US" dirty="0"/>
              <a:t>LINE 2 AS NEEDED</a:t>
            </a:r>
          </a:p>
        </p:txBody>
      </p:sp>
      <p:sp>
        <p:nvSpPr>
          <p:cNvPr id="13" name="Content Placeholder 2" descr="add specific descripton" title="add specific title"/>
          <p:cNvSpPr>
            <a:spLocks noGrp="1"/>
          </p:cNvSpPr>
          <p:nvPr>
            <p:ph idx="16" hasCustomPrompt="1"/>
          </p:nvPr>
        </p:nvSpPr>
        <p:spPr>
          <a:xfrm>
            <a:off x="4315389" y="1052951"/>
            <a:ext cx="4642821" cy="63611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6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TOPIC TITLE HERE</a:t>
            </a:r>
          </a:p>
        </p:txBody>
      </p:sp>
      <p:sp>
        <p:nvSpPr>
          <p:cNvPr id="6" name="Title Placeholder 11"/>
          <p:cNvSpPr>
            <a:spLocks noGrp="1"/>
          </p:cNvSpPr>
          <p:nvPr>
            <p:ph type="title"/>
          </p:nvPr>
        </p:nvSpPr>
        <p:spPr>
          <a:xfrm>
            <a:off x="306917" y="1208106"/>
            <a:ext cx="4180936" cy="508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681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Tm="21000">
        <p:cut/>
      </p:transition>
    </mc:Choice>
    <mc:Fallback xmlns="">
      <p:transition spd="slow" advTm="21000"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5" hasCustomPrompt="1"/>
          </p:nvPr>
        </p:nvSpPr>
        <p:spPr>
          <a:xfrm>
            <a:off x="5573888" y="229810"/>
            <a:ext cx="3392206" cy="668812"/>
          </a:xfrm>
          <a:prstGeom prst="rect">
            <a:avLst/>
          </a:prstGeom>
          <a:ln>
            <a:solidFill>
              <a:srgbClr val="BB0000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300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UNIT NAME HERE</a:t>
            </a:r>
          </a:p>
          <a:p>
            <a:pPr lvl="0"/>
            <a:r>
              <a:rPr lang="en-US" dirty="0"/>
              <a:t>LINE 2 AS NEEDED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6" hasCustomPrompt="1"/>
          </p:nvPr>
        </p:nvSpPr>
        <p:spPr>
          <a:xfrm>
            <a:off x="4315389" y="1052951"/>
            <a:ext cx="4642821" cy="63611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6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TOPIC TITLE HERE</a:t>
            </a:r>
          </a:p>
        </p:txBody>
      </p:sp>
      <p:sp>
        <p:nvSpPr>
          <p:cNvPr id="6" name="Content Placeholder 2" descr="add specific description&#10;" title="add specific title"/>
          <p:cNvSpPr>
            <a:spLocks noGrp="1"/>
          </p:cNvSpPr>
          <p:nvPr>
            <p:ph idx="14"/>
          </p:nvPr>
        </p:nvSpPr>
        <p:spPr>
          <a:xfrm>
            <a:off x="1400403" y="1830387"/>
            <a:ext cx="6527582" cy="4525963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 algn="ctr">
              <a:lnSpc>
                <a:spcPts val="3440"/>
              </a:lnSpc>
              <a:spcBef>
                <a:spcPts val="0"/>
              </a:spcBef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chart/graph/table</a:t>
            </a:r>
          </a:p>
        </p:txBody>
      </p:sp>
      <p:sp>
        <p:nvSpPr>
          <p:cNvPr id="8" name="Title Placeholder 11"/>
          <p:cNvSpPr>
            <a:spLocks noGrp="1"/>
          </p:cNvSpPr>
          <p:nvPr>
            <p:ph type="title"/>
          </p:nvPr>
        </p:nvSpPr>
        <p:spPr>
          <a:xfrm>
            <a:off x="306917" y="1208106"/>
            <a:ext cx="4180936" cy="508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28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Tm="21000">
        <p:cut/>
      </p:transition>
    </mc:Choice>
    <mc:Fallback xmlns="">
      <p:transition spd="slow" advTm="21000"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33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9460" y="6356350"/>
            <a:ext cx="2133600" cy="36512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0D8E7B-AF3B-B444-8E74-E549FC814F53}" type="datetimeFigureOut">
              <a:rPr lang="en-US" smtClean="0"/>
              <a:pPr/>
              <a:t>10/6/2023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2974444"/>
            <a:ext cx="9144000" cy="2962806"/>
          </a:xfrm>
          <a:prstGeom prst="rect">
            <a:avLst/>
          </a:prstGeom>
          <a:solidFill>
            <a:srgbClr val="BB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title="The Ohio State University Logo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5250" y="1600201"/>
            <a:ext cx="6424083" cy="9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112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</p:sldLayoutIdLst>
  <mc:AlternateContent xmlns:mc="http://schemas.openxmlformats.org/markup-compatibility/2006" xmlns:p14="http://schemas.microsoft.com/office/powerpoint/2010/main">
    <mc:Choice Requires="p14">
      <p:transition spd="slow" p14:dur="20000" advTm="21000">
        <p:cut/>
      </p:transition>
    </mc:Choice>
    <mc:Fallback xmlns="">
      <p:transition spd="slow" advTm="21000">
        <p:cut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910167"/>
            <a:chOff x="0" y="1040406"/>
            <a:chExt cx="9144000" cy="910167"/>
          </a:xfrm>
          <a:solidFill>
            <a:srgbClr val="BB0000"/>
          </a:solidFill>
        </p:grpSpPr>
        <p:sp>
          <p:nvSpPr>
            <p:cNvPr id="8" name="Rectangle 7"/>
            <p:cNvSpPr/>
            <p:nvPr/>
          </p:nvSpPr>
          <p:spPr>
            <a:xfrm>
              <a:off x="0" y="1040406"/>
              <a:ext cx="9144000" cy="910167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 descr="TheOhioStateUniversity-REV-Horiz-RGBHEX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6917" y="1238314"/>
              <a:ext cx="3284042" cy="476186"/>
            </a:xfrm>
            <a:prstGeom prst="rect">
              <a:avLst/>
            </a:prstGeom>
            <a:grpFill/>
          </p:spPr>
        </p:pic>
      </p:grpSp>
      <p:sp>
        <p:nvSpPr>
          <p:cNvPr id="2" name="Rectangle 1"/>
          <p:cNvSpPr/>
          <p:nvPr userDrawn="1"/>
        </p:nvSpPr>
        <p:spPr>
          <a:xfrm>
            <a:off x="8518368" y="6351239"/>
            <a:ext cx="43543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B5C881AA-F0C4-B947-803C-EA0A96934EAC}" type="slidenum">
              <a:rPr lang="en-US" sz="1600" smtClean="0">
                <a:solidFill>
                  <a:srgbClr val="636D6E"/>
                </a:solidFill>
              </a:rPr>
              <a:pPr/>
              <a:t>‹#›</a:t>
            </a:fld>
            <a:endParaRPr lang="en-US" sz="1600" dirty="0">
              <a:solidFill>
                <a:srgbClr val="636D6E"/>
              </a:solidFill>
            </a:endParaRPr>
          </a:p>
        </p:txBody>
      </p:sp>
      <p:sp>
        <p:nvSpPr>
          <p:cNvPr id="12" name="Title Placeholder 11"/>
          <p:cNvSpPr>
            <a:spLocks noGrp="1"/>
          </p:cNvSpPr>
          <p:nvPr>
            <p:ph type="title"/>
          </p:nvPr>
        </p:nvSpPr>
        <p:spPr>
          <a:xfrm>
            <a:off x="306917" y="1208106"/>
            <a:ext cx="4180936" cy="508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036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4" r:id="rId2"/>
    <p:sldLayoutId id="2147483769" r:id="rId3"/>
    <p:sldLayoutId id="2147483767" r:id="rId4"/>
    <p:sldLayoutId id="2147483758" r:id="rId5"/>
    <p:sldLayoutId id="2147483768" r:id="rId6"/>
    <p:sldLayoutId id="2147483763" r:id="rId7"/>
  </p:sldLayoutIdLst>
  <mc:AlternateContent xmlns:mc="http://schemas.openxmlformats.org/markup-compatibility/2006" xmlns:p14="http://schemas.microsoft.com/office/powerpoint/2010/main">
    <mc:Choice Requires="p14">
      <p:transition spd="slow" p14:dur="20000" advTm="21000">
        <p:cut/>
      </p:transition>
    </mc:Choice>
    <mc:Fallback xmlns="">
      <p:transition spd="slow" advTm="21000">
        <p:cut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-228600" algn="l" defTabSz="457200" rtl="0" eaLnBrk="1" latinLnBrk="0" hangingPunct="1"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548640" indent="0" algn="l" defTabSz="457200" rtl="0" eaLnBrk="1" latinLnBrk="0" hangingPunct="1">
        <a:spcBef>
          <a:spcPts val="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878" y="-886"/>
            <a:ext cx="9152878" cy="9144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44431"/>
            <a:ext cx="9144000" cy="913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306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3" r:id="rId12"/>
    <p:sldLayoutId id="2147483814" r:id="rId13"/>
  </p:sldLayoutIdLst>
  <mc:AlternateContent xmlns:mc="http://schemas.openxmlformats.org/markup-compatibility/2006" xmlns:p14="http://schemas.microsoft.com/office/powerpoint/2010/main">
    <mc:Choice Requires="p14">
      <p:transition spd="slow" p14:dur="20000" advTm="21000">
        <p:cut/>
      </p:transition>
    </mc:Choice>
    <mc:Fallback xmlns="">
      <p:transition spd="slow" advTm="21000">
        <p:cut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6600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</p:sldLayoutIdLst>
  <mc:AlternateContent xmlns:mc="http://schemas.openxmlformats.org/markup-compatibility/2006" xmlns:p14="http://schemas.microsoft.com/office/powerpoint/2010/main">
    <mc:Choice Requires="p14">
      <p:transition spd="slow" p14:dur="20000" advTm="21000">
        <p:cut/>
      </p:transition>
    </mc:Choice>
    <mc:Fallback xmlns="">
      <p:transition spd="slow" advTm="21000">
        <p:cut/>
      </p:transition>
    </mc:Fallback>
  </mc:AlternateConten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200" b="1" kern="1200">
          <a:solidFill>
            <a:schemeClr val="accent1"/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Arial" charset="0"/>
          <a:ea typeface="ＭＳ Ｐゴシック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Arial" charset="0"/>
          <a:ea typeface="ＭＳ Ｐゴシック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Arial" charset="0"/>
          <a:ea typeface="ＭＳ Ｐゴシック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227013" indent="-225425" algn="l" defTabSz="45720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charset="0"/>
        <a:defRPr sz="1600" kern="1200">
          <a:solidFill>
            <a:schemeClr val="tx2"/>
          </a:solidFill>
          <a:latin typeface="+mn-lt"/>
          <a:ea typeface="ＭＳ Ｐゴシック" charset="0"/>
          <a:cs typeface="ＭＳ Ｐゴシック" charset="0"/>
        </a:defRPr>
      </a:lvl1pPr>
      <a:lvl2pPr marL="285750" indent="-285750" algn="l" defTabSz="45720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charset="0"/>
        <a:buChar char="§"/>
        <a:defRPr sz="1600" kern="1200">
          <a:solidFill>
            <a:schemeClr val="tx2"/>
          </a:solidFill>
          <a:latin typeface="+mn-lt"/>
          <a:ea typeface="ＭＳ Ｐゴシック" charset="0"/>
          <a:cs typeface="+mn-cs"/>
        </a:defRPr>
      </a:lvl2pPr>
      <a:lvl3pPr marL="455613" indent="458788" algn="l" defTabSz="45720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defRPr sz="1600" kern="1200">
          <a:solidFill>
            <a:schemeClr val="tx2"/>
          </a:solidFill>
          <a:latin typeface="+mn-lt"/>
          <a:ea typeface="ＭＳ Ｐゴシック" charset="0"/>
          <a:cs typeface="+mn-cs"/>
        </a:defRPr>
      </a:lvl3pPr>
      <a:lvl4pPr marL="1141413" indent="-228600" algn="l" defTabSz="45720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Lucida Grande" charset="0"/>
        <a:buChar char="»"/>
        <a:defRPr sz="1600" kern="1200">
          <a:solidFill>
            <a:schemeClr val="tx2"/>
          </a:solidFill>
          <a:latin typeface="+mn-lt"/>
          <a:ea typeface="ＭＳ Ｐゴシック" charset="0"/>
          <a:cs typeface="+mn-cs"/>
        </a:defRPr>
      </a:lvl4pPr>
      <a:lvl5pPr marL="1598613" indent="-228600" algn="l" defTabSz="457200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charset="0"/>
        <a:buChar char="§"/>
        <a:defRPr sz="1600" kern="1200">
          <a:solidFill>
            <a:schemeClr val="tx2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3283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</p:sldLayoutIdLst>
  <mc:AlternateContent xmlns:mc="http://schemas.openxmlformats.org/markup-compatibility/2006" xmlns:p14="http://schemas.microsoft.com/office/powerpoint/2010/main">
    <mc:Choice Requires="p14">
      <p:transition spd="slow" p14:dur="20000" advTm="21000">
        <p:cut/>
      </p:transition>
    </mc:Choice>
    <mc:Fallback xmlns="">
      <p:transition spd="slow" advTm="21000">
        <p:cut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-228600" algn="l" defTabSz="457200" rtl="0" eaLnBrk="1" latinLnBrk="0" hangingPunct="1"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548640" indent="0" algn="l" defTabSz="457200" rtl="0" eaLnBrk="1" latinLnBrk="0" hangingPunct="1">
        <a:spcBef>
          <a:spcPts val="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399374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2974444"/>
            <a:ext cx="9144000" cy="2962806"/>
          </a:xfrm>
          <a:prstGeom prst="rect">
            <a:avLst/>
          </a:prstGeom>
          <a:solidFill>
            <a:srgbClr val="B70F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65248" y="1609145"/>
            <a:ext cx="6424083" cy="915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622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</p:sldLayoutIdLst>
  <mc:AlternateContent xmlns:mc="http://schemas.openxmlformats.org/markup-compatibility/2006" xmlns:p14="http://schemas.microsoft.com/office/powerpoint/2010/main">
    <mc:Choice Requires="p14">
      <p:transition spd="slow" p14:dur="20000" advTm="21000">
        <p:cut/>
      </p:transition>
    </mc:Choice>
    <mc:Fallback xmlns="">
      <p:transition spd="slow" advTm="21000">
        <p:cut/>
      </p:transition>
    </mc:Fallback>
  </mc:AlternateConten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910167"/>
          </a:xfrm>
          <a:prstGeom prst="rect">
            <a:avLst/>
          </a:prstGeom>
          <a:solidFill>
            <a:srgbClr val="B70F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8518368" y="6351239"/>
            <a:ext cx="43543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B5C881AA-F0C4-B947-803C-EA0A96934EAC}" type="slidenum">
              <a:rPr lang="en-US" sz="1600" smtClean="0"/>
              <a:pPr/>
              <a:t>‹#›</a:t>
            </a:fld>
            <a:endParaRPr lang="en-US" sz="160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6917" y="197908"/>
            <a:ext cx="3284042" cy="468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217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</p:sldLayoutIdLst>
  <mc:AlternateContent xmlns:mc="http://schemas.openxmlformats.org/markup-compatibility/2006" xmlns:p14="http://schemas.microsoft.com/office/powerpoint/2010/main">
    <mc:Choice Requires="p14">
      <p:transition spd="slow" p14:dur="20000" advTm="21000">
        <p:cut/>
      </p:transition>
    </mc:Choice>
    <mc:Fallback xmlns="">
      <p:transition spd="slow" advTm="21000">
        <p:cut/>
      </p:transition>
    </mc:Fallback>
  </mc:AlternateConten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-228600" algn="l" defTabSz="457200" rtl="0" eaLnBrk="1" latinLnBrk="0" hangingPunct="1"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548640" indent="0" algn="l" defTabSz="457200" rtl="0" eaLnBrk="1" latinLnBrk="0" hangingPunct="1">
        <a:spcBef>
          <a:spcPts val="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2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.t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6FA17-8FBF-432A-A4F1-049E985663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9768" y="4147996"/>
            <a:ext cx="8797117" cy="210633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3200" dirty="0"/>
              <a:t>Proposed Bookend “Connections” Course</a:t>
            </a:r>
          </a:p>
        </p:txBody>
      </p:sp>
      <p:pic>
        <p:nvPicPr>
          <p:cNvPr id="5" name="Content Placeholder 4" descr="Chart&#10;&#10;Description automatically generated">
            <a:extLst>
              <a:ext uri="{FF2B5EF4-FFF2-40B4-BE49-F238E27FC236}">
                <a16:creationId xmlns:a16="http://schemas.microsoft.com/office/drawing/2014/main" id="{430A4C02-BA9A-A010-254F-ACA76863FF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8" r="4105"/>
          <a:stretch/>
        </p:blipFill>
        <p:spPr>
          <a:xfrm>
            <a:off x="-1" y="10"/>
            <a:ext cx="9144001" cy="342899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5EC81CC9-EAC3-3907-9268-3A583E3B63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5700" y="3401858"/>
            <a:ext cx="9155400" cy="123363"/>
            <a:chOff x="-5025" y="6737718"/>
            <a:chExt cx="12207200" cy="12336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65915B0-4647-B7BB-3CDF-D62A16FCB0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A416CD1-48B0-ADCA-33F6-A12FBD9EE5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BC3C3E68-E8EC-47FE-B264-53BD58D742AA}"/>
              </a:ext>
            </a:extLst>
          </p:cNvPr>
          <p:cNvSpPr txBox="1"/>
          <p:nvPr/>
        </p:nvSpPr>
        <p:spPr>
          <a:xfrm>
            <a:off x="2045111" y="4934298"/>
            <a:ext cx="6987982" cy="21714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1700" dirty="0"/>
              <a:t>Marymegan Daly.66 </a:t>
            </a:r>
            <a:r>
              <a:rPr lang="en-US" sz="1500" dirty="0"/>
              <a:t>Associate Dean of Undergraduate Education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1700" dirty="0"/>
              <a:t>Melissa Beers.3 </a:t>
            </a:r>
            <a:r>
              <a:rPr lang="en-US" sz="1500" dirty="0"/>
              <a:t>Senior Director of the Bookends Program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1700" dirty="0"/>
              <a:t>Sarah Holt.249 </a:t>
            </a:r>
            <a:r>
              <a:rPr lang="en-US" sz="1500" dirty="0"/>
              <a:t>Senior Instructional Designer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1700" dirty="0"/>
              <a:t>Allison Schultz.875 </a:t>
            </a:r>
            <a:r>
              <a:rPr lang="en-US" sz="1500" dirty="0"/>
              <a:t>Instructional Designer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1700" dirty="0"/>
              <a:t>Ben Kenzer.1 </a:t>
            </a:r>
            <a:r>
              <a:rPr lang="en-US" sz="1500" dirty="0"/>
              <a:t>Instructional Designer</a:t>
            </a:r>
          </a:p>
        </p:txBody>
      </p:sp>
    </p:spTree>
    <p:extLst>
      <p:ext uri="{BB962C8B-B14F-4D97-AF65-F5344CB8AC3E}">
        <p14:creationId xmlns:p14="http://schemas.microsoft.com/office/powerpoint/2010/main" val="3955474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Tm="21000">
        <p:cut/>
      </p:transition>
    </mc:Choice>
    <mc:Fallback xmlns="">
      <p:transition spd="slow" advTm="21000"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white background with dots and lines&#10;&#10;Description automatically generated">
            <a:extLst>
              <a:ext uri="{FF2B5EF4-FFF2-40B4-BE49-F238E27FC236}">
                <a16:creationId xmlns:a16="http://schemas.microsoft.com/office/drawing/2014/main" id="{163517A4-D87D-A2CA-EC4C-5D9007535F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11893" r="8461" b="2"/>
          <a:stretch/>
        </p:blipFill>
        <p:spPr>
          <a:xfrm>
            <a:off x="20" y="10"/>
            <a:ext cx="9141692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006FAC2-256C-86A6-B683-AA9740E38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122363"/>
            <a:ext cx="6858000" cy="306324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700">
                <a:solidFill>
                  <a:schemeClr val="bg1"/>
                </a:solidFill>
              </a:rPr>
              <a:t>What is the Connections Seminar?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DDC36F-7A56-9055-1440-EFC54871FF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5286" y="4599432"/>
            <a:ext cx="6858000" cy="1536192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“Bookend” that addresses different academic experiences, timelines, and needs of transfer students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" name="sketchy line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80654" y="4368623"/>
            <a:ext cx="3182692" cy="18288"/>
          </a:xfrm>
          <a:custGeom>
            <a:avLst/>
            <a:gdLst>
              <a:gd name="connsiteX0" fmla="*/ 0 w 3182692"/>
              <a:gd name="connsiteY0" fmla="*/ 0 h 18288"/>
              <a:gd name="connsiteX1" fmla="*/ 636538 w 3182692"/>
              <a:gd name="connsiteY1" fmla="*/ 0 h 18288"/>
              <a:gd name="connsiteX2" fmla="*/ 1273077 w 3182692"/>
              <a:gd name="connsiteY2" fmla="*/ 0 h 18288"/>
              <a:gd name="connsiteX3" fmla="*/ 1909615 w 3182692"/>
              <a:gd name="connsiteY3" fmla="*/ 0 h 18288"/>
              <a:gd name="connsiteX4" fmla="*/ 2482500 w 3182692"/>
              <a:gd name="connsiteY4" fmla="*/ 0 h 18288"/>
              <a:gd name="connsiteX5" fmla="*/ 3182692 w 3182692"/>
              <a:gd name="connsiteY5" fmla="*/ 0 h 18288"/>
              <a:gd name="connsiteX6" fmla="*/ 3182692 w 3182692"/>
              <a:gd name="connsiteY6" fmla="*/ 18288 h 18288"/>
              <a:gd name="connsiteX7" fmla="*/ 2609807 w 3182692"/>
              <a:gd name="connsiteY7" fmla="*/ 18288 h 18288"/>
              <a:gd name="connsiteX8" fmla="*/ 2068750 w 3182692"/>
              <a:gd name="connsiteY8" fmla="*/ 18288 h 18288"/>
              <a:gd name="connsiteX9" fmla="*/ 1432211 w 3182692"/>
              <a:gd name="connsiteY9" fmla="*/ 18288 h 18288"/>
              <a:gd name="connsiteX10" fmla="*/ 859327 w 3182692"/>
              <a:gd name="connsiteY10" fmla="*/ 18288 h 18288"/>
              <a:gd name="connsiteX11" fmla="*/ 0 w 3182692"/>
              <a:gd name="connsiteY11" fmla="*/ 18288 h 18288"/>
              <a:gd name="connsiteX12" fmla="*/ 0 w 3182692"/>
              <a:gd name="connsiteY12" fmla="*/ 0 h 18288"/>
              <a:gd name="connsiteX0" fmla="*/ 0 w 3182692"/>
              <a:gd name="connsiteY0" fmla="*/ 0 h 18288"/>
              <a:gd name="connsiteX1" fmla="*/ 572885 w 3182692"/>
              <a:gd name="connsiteY1" fmla="*/ 0 h 18288"/>
              <a:gd name="connsiteX2" fmla="*/ 1113942 w 3182692"/>
              <a:gd name="connsiteY2" fmla="*/ 0 h 18288"/>
              <a:gd name="connsiteX3" fmla="*/ 1686827 w 3182692"/>
              <a:gd name="connsiteY3" fmla="*/ 0 h 18288"/>
              <a:gd name="connsiteX4" fmla="*/ 2323365 w 3182692"/>
              <a:gd name="connsiteY4" fmla="*/ 0 h 18288"/>
              <a:gd name="connsiteX5" fmla="*/ 3182692 w 3182692"/>
              <a:gd name="connsiteY5" fmla="*/ 0 h 18288"/>
              <a:gd name="connsiteX6" fmla="*/ 3182692 w 3182692"/>
              <a:gd name="connsiteY6" fmla="*/ 18288 h 18288"/>
              <a:gd name="connsiteX7" fmla="*/ 2546154 w 3182692"/>
              <a:gd name="connsiteY7" fmla="*/ 18288 h 18288"/>
              <a:gd name="connsiteX8" fmla="*/ 1845961 w 3182692"/>
              <a:gd name="connsiteY8" fmla="*/ 18288 h 18288"/>
              <a:gd name="connsiteX9" fmla="*/ 1304904 w 3182692"/>
              <a:gd name="connsiteY9" fmla="*/ 18288 h 18288"/>
              <a:gd name="connsiteX10" fmla="*/ 604711 w 3182692"/>
              <a:gd name="connsiteY10" fmla="*/ 18288 h 18288"/>
              <a:gd name="connsiteX11" fmla="*/ 0 w 3182692"/>
              <a:gd name="connsiteY11" fmla="*/ 18288 h 18288"/>
              <a:gd name="connsiteX12" fmla="*/ 0 w 3182692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82692" h="18288" fill="none" extrusionOk="0">
                <a:moveTo>
                  <a:pt x="0" y="0"/>
                </a:moveTo>
                <a:cubicBezTo>
                  <a:pt x="225870" y="33585"/>
                  <a:pt x="418138" y="17639"/>
                  <a:pt x="636538" y="0"/>
                </a:cubicBezTo>
                <a:cubicBezTo>
                  <a:pt x="865372" y="-3887"/>
                  <a:pt x="1010746" y="-18166"/>
                  <a:pt x="1273077" y="0"/>
                </a:cubicBezTo>
                <a:cubicBezTo>
                  <a:pt x="1527846" y="-24408"/>
                  <a:pt x="1703704" y="-36055"/>
                  <a:pt x="1909615" y="0"/>
                </a:cubicBezTo>
                <a:cubicBezTo>
                  <a:pt x="2119487" y="1667"/>
                  <a:pt x="2200543" y="-19343"/>
                  <a:pt x="2482500" y="0"/>
                </a:cubicBezTo>
                <a:cubicBezTo>
                  <a:pt x="2736775" y="57438"/>
                  <a:pt x="2997998" y="-48885"/>
                  <a:pt x="3182692" y="0"/>
                </a:cubicBezTo>
                <a:cubicBezTo>
                  <a:pt x="3182658" y="4844"/>
                  <a:pt x="3182282" y="11009"/>
                  <a:pt x="3182692" y="18288"/>
                </a:cubicBezTo>
                <a:cubicBezTo>
                  <a:pt x="2944477" y="15825"/>
                  <a:pt x="2868931" y="12370"/>
                  <a:pt x="2609807" y="18288"/>
                </a:cubicBezTo>
                <a:cubicBezTo>
                  <a:pt x="2341556" y="6193"/>
                  <a:pt x="2324113" y="22706"/>
                  <a:pt x="2068750" y="18288"/>
                </a:cubicBezTo>
                <a:cubicBezTo>
                  <a:pt x="1817163" y="7852"/>
                  <a:pt x="1716254" y="25979"/>
                  <a:pt x="1432211" y="18288"/>
                </a:cubicBezTo>
                <a:cubicBezTo>
                  <a:pt x="1164747" y="-28137"/>
                  <a:pt x="993140" y="27575"/>
                  <a:pt x="859327" y="18288"/>
                </a:cubicBezTo>
                <a:cubicBezTo>
                  <a:pt x="750703" y="-24974"/>
                  <a:pt x="236193" y="38731"/>
                  <a:pt x="0" y="18288"/>
                </a:cubicBezTo>
                <a:cubicBezTo>
                  <a:pt x="-649" y="11698"/>
                  <a:pt x="663" y="5413"/>
                  <a:pt x="0" y="0"/>
                </a:cubicBezTo>
                <a:close/>
              </a:path>
              <a:path w="3182692" h="18288" stroke="0" extrusionOk="0">
                <a:moveTo>
                  <a:pt x="0" y="0"/>
                </a:moveTo>
                <a:cubicBezTo>
                  <a:pt x="224421" y="-39331"/>
                  <a:pt x="418777" y="11439"/>
                  <a:pt x="572885" y="0"/>
                </a:cubicBezTo>
                <a:cubicBezTo>
                  <a:pt x="750333" y="-6388"/>
                  <a:pt x="940592" y="15806"/>
                  <a:pt x="1113942" y="0"/>
                </a:cubicBezTo>
                <a:cubicBezTo>
                  <a:pt x="1322785" y="-1777"/>
                  <a:pt x="1505363" y="28230"/>
                  <a:pt x="1686827" y="0"/>
                </a:cubicBezTo>
                <a:cubicBezTo>
                  <a:pt x="1853304" y="1595"/>
                  <a:pt x="2194652" y="-1232"/>
                  <a:pt x="2323365" y="0"/>
                </a:cubicBezTo>
                <a:cubicBezTo>
                  <a:pt x="2488732" y="36406"/>
                  <a:pt x="2902093" y="-40336"/>
                  <a:pt x="3182692" y="0"/>
                </a:cubicBezTo>
                <a:cubicBezTo>
                  <a:pt x="3182167" y="5049"/>
                  <a:pt x="3182885" y="12044"/>
                  <a:pt x="3182692" y="18288"/>
                </a:cubicBezTo>
                <a:cubicBezTo>
                  <a:pt x="3012563" y="-37820"/>
                  <a:pt x="2765409" y="35618"/>
                  <a:pt x="2546154" y="18288"/>
                </a:cubicBezTo>
                <a:cubicBezTo>
                  <a:pt x="2333381" y="13914"/>
                  <a:pt x="2154438" y="9838"/>
                  <a:pt x="1845961" y="18288"/>
                </a:cubicBezTo>
                <a:cubicBezTo>
                  <a:pt x="1531509" y="33812"/>
                  <a:pt x="1456631" y="-6606"/>
                  <a:pt x="1304904" y="18288"/>
                </a:cubicBezTo>
                <a:cubicBezTo>
                  <a:pt x="1168344" y="36351"/>
                  <a:pt x="928499" y="15047"/>
                  <a:pt x="604711" y="18288"/>
                </a:cubicBezTo>
                <a:cubicBezTo>
                  <a:pt x="285438" y="38007"/>
                  <a:pt x="116029" y="-22204"/>
                  <a:pt x="0" y="18288"/>
                </a:cubicBezTo>
                <a:cubicBezTo>
                  <a:pt x="-39" y="12511"/>
                  <a:pt x="-381" y="8039"/>
                  <a:pt x="0" y="0"/>
                </a:cubicBezTo>
                <a:close/>
              </a:path>
              <a:path w="3182692" h="18288" fill="none" stroke="0" extrusionOk="0">
                <a:moveTo>
                  <a:pt x="0" y="0"/>
                </a:moveTo>
                <a:cubicBezTo>
                  <a:pt x="245832" y="29445"/>
                  <a:pt x="388924" y="-28919"/>
                  <a:pt x="636538" y="0"/>
                </a:cubicBezTo>
                <a:cubicBezTo>
                  <a:pt x="854919" y="4634"/>
                  <a:pt x="991654" y="8864"/>
                  <a:pt x="1273077" y="0"/>
                </a:cubicBezTo>
                <a:cubicBezTo>
                  <a:pt x="1566644" y="-14667"/>
                  <a:pt x="1666526" y="3717"/>
                  <a:pt x="1909615" y="0"/>
                </a:cubicBezTo>
                <a:cubicBezTo>
                  <a:pt x="2138795" y="27220"/>
                  <a:pt x="2225506" y="-13892"/>
                  <a:pt x="2482500" y="0"/>
                </a:cubicBezTo>
                <a:cubicBezTo>
                  <a:pt x="2775583" y="32183"/>
                  <a:pt x="3003218" y="-43687"/>
                  <a:pt x="3182692" y="0"/>
                </a:cubicBezTo>
                <a:cubicBezTo>
                  <a:pt x="3183006" y="4158"/>
                  <a:pt x="3181713" y="12539"/>
                  <a:pt x="3182692" y="18288"/>
                </a:cubicBezTo>
                <a:cubicBezTo>
                  <a:pt x="2959845" y="25574"/>
                  <a:pt x="2868929" y="24980"/>
                  <a:pt x="2609807" y="18288"/>
                </a:cubicBezTo>
                <a:cubicBezTo>
                  <a:pt x="2341405" y="5992"/>
                  <a:pt x="2328488" y="20436"/>
                  <a:pt x="2068750" y="18288"/>
                </a:cubicBezTo>
                <a:cubicBezTo>
                  <a:pt x="1816113" y="2395"/>
                  <a:pt x="1699345" y="36855"/>
                  <a:pt x="1432211" y="18288"/>
                </a:cubicBezTo>
                <a:cubicBezTo>
                  <a:pt x="1148381" y="-28184"/>
                  <a:pt x="987622" y="2403"/>
                  <a:pt x="859327" y="18288"/>
                </a:cubicBezTo>
                <a:cubicBezTo>
                  <a:pt x="743387" y="37422"/>
                  <a:pt x="194182" y="18789"/>
                  <a:pt x="0" y="18288"/>
                </a:cubicBezTo>
                <a:cubicBezTo>
                  <a:pt x="20" y="11469"/>
                  <a:pt x="-29" y="5154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custGeom>
                    <a:avLst/>
                    <a:gdLst>
                      <a:gd name="connsiteX0" fmla="*/ 0 w 3182692"/>
                      <a:gd name="connsiteY0" fmla="*/ 0 h 18288"/>
                      <a:gd name="connsiteX1" fmla="*/ 636538 w 3182692"/>
                      <a:gd name="connsiteY1" fmla="*/ 0 h 18288"/>
                      <a:gd name="connsiteX2" fmla="*/ 1273077 w 3182692"/>
                      <a:gd name="connsiteY2" fmla="*/ 0 h 18288"/>
                      <a:gd name="connsiteX3" fmla="*/ 1909615 w 3182692"/>
                      <a:gd name="connsiteY3" fmla="*/ 0 h 18288"/>
                      <a:gd name="connsiteX4" fmla="*/ 2482500 w 3182692"/>
                      <a:gd name="connsiteY4" fmla="*/ 0 h 18288"/>
                      <a:gd name="connsiteX5" fmla="*/ 3182692 w 3182692"/>
                      <a:gd name="connsiteY5" fmla="*/ 0 h 18288"/>
                      <a:gd name="connsiteX6" fmla="*/ 3182692 w 3182692"/>
                      <a:gd name="connsiteY6" fmla="*/ 18288 h 18288"/>
                      <a:gd name="connsiteX7" fmla="*/ 2609807 w 3182692"/>
                      <a:gd name="connsiteY7" fmla="*/ 18288 h 18288"/>
                      <a:gd name="connsiteX8" fmla="*/ 2068750 w 3182692"/>
                      <a:gd name="connsiteY8" fmla="*/ 18288 h 18288"/>
                      <a:gd name="connsiteX9" fmla="*/ 1432211 w 3182692"/>
                      <a:gd name="connsiteY9" fmla="*/ 18288 h 18288"/>
                      <a:gd name="connsiteX10" fmla="*/ 859327 w 3182692"/>
                      <a:gd name="connsiteY10" fmla="*/ 18288 h 18288"/>
                      <a:gd name="connsiteX11" fmla="*/ 0 w 3182692"/>
                      <a:gd name="connsiteY11" fmla="*/ 18288 h 18288"/>
                      <a:gd name="connsiteX12" fmla="*/ 0 w 3182692"/>
                      <a:gd name="connsiteY12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3182692" h="18288" fill="none" extrusionOk="0">
                        <a:moveTo>
                          <a:pt x="0" y="0"/>
                        </a:moveTo>
                        <a:cubicBezTo>
                          <a:pt x="253588" y="25878"/>
                          <a:pt x="409323" y="-5359"/>
                          <a:pt x="636538" y="0"/>
                        </a:cubicBezTo>
                        <a:cubicBezTo>
                          <a:pt x="863753" y="5359"/>
                          <a:pt x="1007727" y="-28"/>
                          <a:pt x="1273077" y="0"/>
                        </a:cubicBezTo>
                        <a:cubicBezTo>
                          <a:pt x="1538427" y="28"/>
                          <a:pt x="1698640" y="-12775"/>
                          <a:pt x="1909615" y="0"/>
                        </a:cubicBezTo>
                        <a:cubicBezTo>
                          <a:pt x="2120590" y="12775"/>
                          <a:pt x="2210293" y="-21823"/>
                          <a:pt x="2482500" y="0"/>
                        </a:cubicBezTo>
                        <a:cubicBezTo>
                          <a:pt x="2754708" y="21823"/>
                          <a:pt x="3004133" y="-28750"/>
                          <a:pt x="3182692" y="0"/>
                        </a:cubicBezTo>
                        <a:cubicBezTo>
                          <a:pt x="3183134" y="4516"/>
                          <a:pt x="3181865" y="12266"/>
                          <a:pt x="3182692" y="18288"/>
                        </a:cubicBezTo>
                        <a:cubicBezTo>
                          <a:pt x="2947402" y="22440"/>
                          <a:pt x="2876226" y="27191"/>
                          <a:pt x="2609807" y="18288"/>
                        </a:cubicBezTo>
                        <a:cubicBezTo>
                          <a:pt x="2343389" y="9385"/>
                          <a:pt x="2326689" y="25579"/>
                          <a:pt x="2068750" y="18288"/>
                        </a:cubicBezTo>
                        <a:cubicBezTo>
                          <a:pt x="1810811" y="10997"/>
                          <a:pt x="1713836" y="48219"/>
                          <a:pt x="1432211" y="18288"/>
                        </a:cubicBezTo>
                        <a:cubicBezTo>
                          <a:pt x="1150586" y="-11643"/>
                          <a:pt x="982765" y="3747"/>
                          <a:pt x="859327" y="18288"/>
                        </a:cubicBezTo>
                        <a:cubicBezTo>
                          <a:pt x="735889" y="32829"/>
                          <a:pt x="254183" y="35231"/>
                          <a:pt x="0" y="18288"/>
                        </a:cubicBezTo>
                        <a:cubicBezTo>
                          <a:pt x="-306" y="11477"/>
                          <a:pt x="485" y="4355"/>
                          <a:pt x="0" y="0"/>
                        </a:cubicBezTo>
                        <a:close/>
                      </a:path>
                      <a:path w="3182692" h="18288" stroke="0" extrusionOk="0">
                        <a:moveTo>
                          <a:pt x="0" y="0"/>
                        </a:moveTo>
                        <a:cubicBezTo>
                          <a:pt x="243108" y="-22426"/>
                          <a:pt x="387854" y="22949"/>
                          <a:pt x="572885" y="0"/>
                        </a:cubicBezTo>
                        <a:cubicBezTo>
                          <a:pt x="757916" y="-22949"/>
                          <a:pt x="923707" y="6797"/>
                          <a:pt x="1113942" y="0"/>
                        </a:cubicBezTo>
                        <a:cubicBezTo>
                          <a:pt x="1304177" y="-6797"/>
                          <a:pt x="1495991" y="20627"/>
                          <a:pt x="1686827" y="0"/>
                        </a:cubicBezTo>
                        <a:cubicBezTo>
                          <a:pt x="1877663" y="-20627"/>
                          <a:pt x="2170182" y="-20672"/>
                          <a:pt x="2323365" y="0"/>
                        </a:cubicBezTo>
                        <a:cubicBezTo>
                          <a:pt x="2476548" y="20672"/>
                          <a:pt x="2919164" y="6097"/>
                          <a:pt x="3182692" y="0"/>
                        </a:cubicBezTo>
                        <a:cubicBezTo>
                          <a:pt x="3183269" y="4624"/>
                          <a:pt x="3183511" y="11191"/>
                          <a:pt x="3182692" y="18288"/>
                        </a:cubicBezTo>
                        <a:cubicBezTo>
                          <a:pt x="3026065" y="-10849"/>
                          <a:pt x="2775006" y="23067"/>
                          <a:pt x="2546154" y="18288"/>
                        </a:cubicBezTo>
                        <a:cubicBezTo>
                          <a:pt x="2317302" y="13509"/>
                          <a:pt x="2168173" y="-8513"/>
                          <a:pt x="1845961" y="18288"/>
                        </a:cubicBezTo>
                        <a:cubicBezTo>
                          <a:pt x="1523749" y="45089"/>
                          <a:pt x="1450078" y="-844"/>
                          <a:pt x="1304904" y="18288"/>
                        </a:cubicBezTo>
                        <a:cubicBezTo>
                          <a:pt x="1159730" y="37420"/>
                          <a:pt x="942635" y="-10021"/>
                          <a:pt x="604711" y="18288"/>
                        </a:cubicBezTo>
                        <a:cubicBezTo>
                          <a:pt x="266787" y="46597"/>
                          <a:pt x="141927" y="-8395"/>
                          <a:pt x="0" y="18288"/>
                        </a:cubicBezTo>
                        <a:cubicBezTo>
                          <a:pt x="-171" y="12755"/>
                          <a:pt x="-690" y="793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549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Tm="21000">
        <p:cut/>
      </p:transition>
    </mc:Choice>
    <mc:Fallback xmlns="">
      <p:transition spd="slow" advTm="21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15A92-6F7B-8F54-503E-BEDDC65FC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490" y="429030"/>
            <a:ext cx="2539746" cy="5457589"/>
          </a:xfrm>
        </p:spPr>
        <p:txBody>
          <a:bodyPr anchor="ctr">
            <a:normAutofit/>
          </a:bodyPr>
          <a:lstStyle/>
          <a:p>
            <a:r>
              <a:rPr lang="en-US" sz="3200" dirty="0"/>
              <a:t>Goals in developing structure &amp; content of Bookends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80DB595-AE25-8BF8-3AF7-244B58DD6F3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031236" y="429030"/>
          <a:ext cx="5589270" cy="54597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58617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Tm="21000">
        <p:cut/>
      </p:transition>
    </mc:Choice>
    <mc:Fallback xmlns="">
      <p:transition spd="slow" advTm="21000">
        <p:cut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8CAEA1A-12BC-A400-FF78-5FFAFEE62C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6735" y="434109"/>
            <a:ext cx="6165423" cy="574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121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Tm="21000">
        <p:cut/>
      </p:transition>
    </mc:Choice>
    <mc:Fallback xmlns="">
      <p:transition spd="slow" advTm="21000">
        <p:cut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7F2A98-941D-8DCB-C122-0F35DDEC24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046" y="850372"/>
            <a:ext cx="6992471" cy="26011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FFE4B97-6697-BCBE-4034-CDDAA68492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764" y="2874953"/>
            <a:ext cx="6920753" cy="3435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772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Tm="21000">
        <p:cut/>
      </p:transition>
    </mc:Choice>
    <mc:Fallback xmlns="">
      <p:transition spd="slow" advTm="21000">
        <p:cut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E7F38A8-5539-7A3E-71BF-F5DE46A5F5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6206906"/>
              </p:ext>
            </p:extLst>
          </p:nvPr>
        </p:nvGraphicFramePr>
        <p:xfrm>
          <a:off x="489054" y="1249136"/>
          <a:ext cx="8062453" cy="41085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5161">
                  <a:extLst>
                    <a:ext uri="{9D8B030D-6E8A-4147-A177-3AD203B41FA5}">
                      <a16:colId xmlns:a16="http://schemas.microsoft.com/office/drawing/2014/main" val="1554617234"/>
                    </a:ext>
                  </a:extLst>
                </a:gridCol>
                <a:gridCol w="1813061">
                  <a:extLst>
                    <a:ext uri="{9D8B030D-6E8A-4147-A177-3AD203B41FA5}">
                      <a16:colId xmlns:a16="http://schemas.microsoft.com/office/drawing/2014/main" val="987887104"/>
                    </a:ext>
                  </a:extLst>
                </a:gridCol>
                <a:gridCol w="568115">
                  <a:extLst>
                    <a:ext uri="{9D8B030D-6E8A-4147-A177-3AD203B41FA5}">
                      <a16:colId xmlns:a16="http://schemas.microsoft.com/office/drawing/2014/main" val="3780490227"/>
                    </a:ext>
                  </a:extLst>
                </a:gridCol>
                <a:gridCol w="2186690">
                  <a:extLst>
                    <a:ext uri="{9D8B030D-6E8A-4147-A177-3AD203B41FA5}">
                      <a16:colId xmlns:a16="http://schemas.microsoft.com/office/drawing/2014/main" val="318822657"/>
                    </a:ext>
                  </a:extLst>
                </a:gridCol>
                <a:gridCol w="657693">
                  <a:extLst>
                    <a:ext uri="{9D8B030D-6E8A-4147-A177-3AD203B41FA5}">
                      <a16:colId xmlns:a16="http://schemas.microsoft.com/office/drawing/2014/main" val="704892338"/>
                    </a:ext>
                  </a:extLst>
                </a:gridCol>
                <a:gridCol w="2491733">
                  <a:extLst>
                    <a:ext uri="{9D8B030D-6E8A-4147-A177-3AD203B41FA5}">
                      <a16:colId xmlns:a16="http://schemas.microsoft.com/office/drawing/2014/main" val="2679896330"/>
                    </a:ext>
                  </a:extLst>
                </a:gridCol>
              </a:tblGrid>
              <a:tr h="187001">
                <a:tc gridSpan="4"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>
                          <a:effectLst/>
                        </a:rPr>
                        <a:t>By the end of this course, students should successfully be able to: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1" marR="4121" marT="41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1" marR="4121" marT="41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1" marR="4121" marT="41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2468014"/>
                  </a:ext>
                </a:extLst>
              </a:tr>
              <a:tr h="128591">
                <a:tc>
                  <a:txBody>
                    <a:bodyPr/>
                    <a:lstStyle/>
                    <a:p>
                      <a:pPr algn="l" fontAlgn="t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1" marR="4121" marT="41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1" marR="4121" marT="41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1" marR="4121" marT="41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1" marR="4121" marT="41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1" marR="4121" marT="41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1" marR="4121" marT="41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5971721"/>
                  </a:ext>
                </a:extLst>
              </a:tr>
              <a:tr h="129851">
                <a:tc>
                  <a:txBody>
                    <a:bodyPr/>
                    <a:lstStyle/>
                    <a:p>
                      <a:pPr algn="l" fontAlgn="t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1" marR="4121" marT="41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LAUNCH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1" marR="4121" marT="41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1" marR="4121" marT="41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 dirty="0">
                          <a:effectLst/>
                        </a:rPr>
                        <a:t>CONNECTION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1" marR="4121" marT="41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1" marR="4121" marT="41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REFLECTION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1" marR="4121" marT="41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6025882"/>
                  </a:ext>
                </a:extLst>
              </a:tr>
              <a:tr h="381311">
                <a:tc>
                  <a:txBody>
                    <a:bodyPr/>
                    <a:lstStyle/>
                    <a:p>
                      <a:pPr algn="l" fontAlgn="t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1" marR="4121" marT="41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Describe the integrative nature of the structural elements of the GE. </a:t>
                      </a:r>
                      <a:endParaRPr lang="en-US" sz="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1" marR="4121" marT="41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1" marR="4121" marT="41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 dirty="0">
                          <a:effectLst/>
                        </a:rPr>
                        <a:t>Reflect on their developing academic motivation as well as emerging professional or disciplinary identities.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1" marR="4121" marT="41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1" marR="4121" marT="41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Reflect on their developing academic motivation as well as emerging professional or disciplinary identities. </a:t>
                      </a:r>
                      <a:endParaRPr lang="en-US" sz="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1" marR="4121" marT="41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0546887"/>
                  </a:ext>
                </a:extLst>
              </a:tr>
              <a:tr h="507041">
                <a:tc>
                  <a:txBody>
                    <a:bodyPr/>
                    <a:lstStyle/>
                    <a:p>
                      <a:pPr algn="l" fontAlgn="t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1" marR="4121" marT="41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Demonstrate comprehension of the purpose of the GE. </a:t>
                      </a:r>
                      <a:endParaRPr lang="en-US" sz="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1" marR="4121" marT="41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1" marR="4121" marT="41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 dirty="0">
                          <a:effectLst/>
                        </a:rPr>
                        <a:t>Critically evaluate their experiences as engaged citizens and leaders with significant questions spanning a range of important modes of human thought, inquiry, and expression.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1" marR="4121" marT="41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1" marR="4121" marT="41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Critically evaluate their experiences as engaged citizens and leaders with significant questions spanning a range of important modes of human thought, inquiry, and expression. </a:t>
                      </a:r>
                      <a:endParaRPr lang="en-US" sz="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1" marR="4121" marT="41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4333332"/>
                  </a:ext>
                </a:extLst>
              </a:tr>
              <a:tr h="385775">
                <a:tc>
                  <a:txBody>
                    <a:bodyPr/>
                    <a:lstStyle/>
                    <a:p>
                      <a:pPr algn="l" fontAlgn="t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1" marR="4121" marT="41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t"/>
                      <a:r>
                        <a:rPr lang="en-US" sz="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Demonstrate basic familiarity with the ePortfolio system. </a:t>
                      </a:r>
                      <a:endParaRPr lang="en-US" sz="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1" marR="4121" marT="41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1" marR="4121" marT="41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 dirty="0">
                          <a:effectLst/>
                        </a:rPr>
                        <a:t>Describe the integrative nature of the structural elements of the GE and purpose of the GE at Ohio State.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1" marR="4121" marT="41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1" marR="4121" marT="41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Reflect on personal development in the areas of curiosity, imagination, adaptability, and intentionality to achieve personal and professional goals. </a:t>
                      </a:r>
                      <a:endParaRPr lang="en-US" sz="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1" marR="4121" marT="41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5431306"/>
                  </a:ext>
                </a:extLst>
              </a:tr>
              <a:tr h="385775">
                <a:tc>
                  <a:txBody>
                    <a:bodyPr/>
                    <a:lstStyle/>
                    <a:p>
                      <a:pPr algn="l" fontAlgn="t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1" marR="4121" marT="41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Use technology effectively to accomplish academic and personal goals. </a:t>
                      </a:r>
                      <a:endParaRPr lang="en-US" sz="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1" marR="4121" marT="41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1" marR="4121" marT="41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 dirty="0">
                          <a:effectLst/>
                        </a:rPr>
                        <a:t>Demonstrate basic familiarity with the ePortfolio system.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1" marR="4121" marT="41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1" marR="4121" marT="41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Critically evaluate skills needed to maintain personal well-being and resiliency. </a:t>
                      </a:r>
                      <a:endParaRPr lang="en-US" sz="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1" marR="4121" marT="41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0804982"/>
                  </a:ext>
                </a:extLst>
              </a:tr>
              <a:tr h="340056">
                <a:tc>
                  <a:txBody>
                    <a:bodyPr/>
                    <a:lstStyle/>
                    <a:p>
                      <a:pPr algn="l" fontAlgn="t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1" marR="4121" marT="41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Critically consider implications of information and technology use. </a:t>
                      </a:r>
                      <a:endParaRPr lang="en-US" sz="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1" marR="4121" marT="41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1" marR="4121" marT="41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 dirty="0">
                          <a:effectLst/>
                        </a:rPr>
                        <a:t>Use technology effectively to accomplish academic and personal goals.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1" marR="4121" marT="41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1" marR="4121" marT="41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Reflect on their developing intercultural competency. </a:t>
                      </a:r>
                      <a:endParaRPr lang="en-US" sz="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1" marR="4121" marT="41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4378841"/>
                  </a:ext>
                </a:extLst>
              </a:tr>
              <a:tr h="507041">
                <a:tc>
                  <a:txBody>
                    <a:bodyPr/>
                    <a:lstStyle/>
                    <a:p>
                      <a:pPr algn="l" fontAlgn="t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1" marR="4121" marT="41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Articulate one's academic identity, motivations, and curiosity. </a:t>
                      </a:r>
                      <a:endParaRPr lang="en-US" sz="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1" marR="4121" marT="41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1" marR="4121" marT="41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 dirty="0">
                          <a:effectLst/>
                        </a:rPr>
                        <a:t>Reflect on personal development in the areas of curiosity, imagination, adaptability, and intentionality to achieve personal and professional goals.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1" marR="4121" marT="41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1" marR="4121" marT="41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Critically evaluate one's understanding and awareness of the global context and recognize opportunities to contribute to and shape the larger world. </a:t>
                      </a:r>
                      <a:endParaRPr lang="en-US" sz="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1" marR="4121" marT="41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0652491"/>
                  </a:ext>
                </a:extLst>
              </a:tr>
              <a:tr h="393492">
                <a:tc>
                  <a:txBody>
                    <a:bodyPr/>
                    <a:lstStyle/>
                    <a:p>
                      <a:pPr algn="l" fontAlgn="t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1" marR="4121" marT="41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Develop a plan to investigate a personal, societal, or global question within the GE from various disciplinary perspectives. </a:t>
                      </a:r>
                      <a:endParaRPr lang="en-US" sz="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1" marR="4121" marT="41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1" marR="4121" marT="41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 dirty="0">
                          <a:effectLst/>
                        </a:rPr>
                        <a:t>Critically evaluate the skills needed to maintain personal wellbeing and resiliency.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1" marR="4121" marT="41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1" marR="4121" marT="41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1" marR="4121" marT="41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6542410"/>
                  </a:ext>
                </a:extLst>
              </a:tr>
              <a:tr h="255581">
                <a:tc>
                  <a:txBody>
                    <a:bodyPr/>
                    <a:lstStyle/>
                    <a:p>
                      <a:pPr algn="l" fontAlgn="t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1" marR="4121" marT="41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1" marR="4121" marT="41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1" marR="4121" marT="41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 dirty="0">
                          <a:effectLst/>
                        </a:rPr>
                        <a:t>Reflect on their developing intercultural competency.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1" marR="4121" marT="41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1" marR="4121" marT="41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1" marR="4121" marT="41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4405531"/>
                  </a:ext>
                </a:extLst>
              </a:tr>
              <a:tr h="507041">
                <a:tc>
                  <a:txBody>
                    <a:bodyPr/>
                    <a:lstStyle/>
                    <a:p>
                      <a:pPr algn="l" fontAlgn="t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1" marR="4121" marT="41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1" marR="4121" marT="41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1" marR="4121" marT="41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 dirty="0">
                          <a:effectLst/>
                        </a:rPr>
                        <a:t>Critically evaluate one’s understanding and awareness of the global context, and to recognize opportunities to contribute to and shape the larger world.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1" marR="4121" marT="41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1" marR="4121" marT="41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1" marR="4121" marT="41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61394"/>
                  </a:ext>
                </a:extLst>
              </a:tr>
            </a:tbl>
          </a:graphicData>
        </a:graphic>
      </p:graphicFrame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1785F28-2A9D-1EB0-3C8E-700C1BA9F394}"/>
              </a:ext>
            </a:extLst>
          </p:cNvPr>
          <p:cNvCxnSpPr>
            <a:cxnSpLocks/>
          </p:cNvCxnSpPr>
          <p:nvPr/>
        </p:nvCxnSpPr>
        <p:spPr>
          <a:xfrm>
            <a:off x="2648106" y="2323931"/>
            <a:ext cx="572906" cy="37523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835A79E-3160-A958-7E64-AB35D5233FE8}"/>
              </a:ext>
            </a:extLst>
          </p:cNvPr>
          <p:cNvCxnSpPr>
            <a:cxnSpLocks/>
          </p:cNvCxnSpPr>
          <p:nvPr/>
        </p:nvCxnSpPr>
        <p:spPr>
          <a:xfrm>
            <a:off x="2630774" y="1810063"/>
            <a:ext cx="590238" cy="88910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1771156-93FA-A3F4-CE6E-E34EAB37E406}"/>
              </a:ext>
            </a:extLst>
          </p:cNvPr>
          <p:cNvCxnSpPr>
            <a:cxnSpLocks/>
          </p:cNvCxnSpPr>
          <p:nvPr/>
        </p:nvCxnSpPr>
        <p:spPr>
          <a:xfrm>
            <a:off x="2648106" y="2703056"/>
            <a:ext cx="590238" cy="36351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3AA394D-FD49-812C-D29A-EC51EA672678}"/>
              </a:ext>
            </a:extLst>
          </p:cNvPr>
          <p:cNvCxnSpPr>
            <a:cxnSpLocks/>
          </p:cNvCxnSpPr>
          <p:nvPr/>
        </p:nvCxnSpPr>
        <p:spPr>
          <a:xfrm>
            <a:off x="2609988" y="3095471"/>
            <a:ext cx="590238" cy="34289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ADF9887A-A0D3-0351-3282-06B9906BE75B}"/>
              </a:ext>
            </a:extLst>
          </p:cNvPr>
          <p:cNvCxnSpPr>
            <a:cxnSpLocks/>
          </p:cNvCxnSpPr>
          <p:nvPr/>
        </p:nvCxnSpPr>
        <p:spPr>
          <a:xfrm>
            <a:off x="2520048" y="3914014"/>
            <a:ext cx="680179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2CDC52D-CC37-CEAD-4384-C51161C8A8D1}"/>
              </a:ext>
            </a:extLst>
          </p:cNvPr>
          <p:cNvCxnSpPr>
            <a:cxnSpLocks/>
          </p:cNvCxnSpPr>
          <p:nvPr/>
        </p:nvCxnSpPr>
        <p:spPr>
          <a:xfrm flipH="1">
            <a:off x="5397395" y="3550906"/>
            <a:ext cx="661823" cy="1126042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2635B81C-BC7B-44CA-1FE0-FCCE81243757}"/>
              </a:ext>
            </a:extLst>
          </p:cNvPr>
          <p:cNvCxnSpPr>
            <a:cxnSpLocks/>
          </p:cNvCxnSpPr>
          <p:nvPr/>
        </p:nvCxnSpPr>
        <p:spPr>
          <a:xfrm flipH="1">
            <a:off x="5397395" y="2757691"/>
            <a:ext cx="661823" cy="1079291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B4AE5329-35D0-CFCE-2514-5AACC8A489FF}"/>
              </a:ext>
            </a:extLst>
          </p:cNvPr>
          <p:cNvCxnSpPr>
            <a:cxnSpLocks/>
          </p:cNvCxnSpPr>
          <p:nvPr/>
        </p:nvCxnSpPr>
        <p:spPr>
          <a:xfrm flipH="1">
            <a:off x="5406661" y="3979569"/>
            <a:ext cx="652557" cy="1093016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BCC15629-7F5D-DB3B-92ED-43BFA0E7D6D1}"/>
              </a:ext>
            </a:extLst>
          </p:cNvPr>
          <p:cNvCxnSpPr>
            <a:cxnSpLocks/>
          </p:cNvCxnSpPr>
          <p:nvPr/>
        </p:nvCxnSpPr>
        <p:spPr>
          <a:xfrm flipH="1">
            <a:off x="5388130" y="3163193"/>
            <a:ext cx="671088" cy="1066403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80A736F3-B76B-B1E7-DB0C-B42B06C583DB}"/>
              </a:ext>
            </a:extLst>
          </p:cNvPr>
          <p:cNvCxnSpPr>
            <a:cxnSpLocks/>
          </p:cNvCxnSpPr>
          <p:nvPr/>
        </p:nvCxnSpPr>
        <p:spPr>
          <a:xfrm flipH="1">
            <a:off x="5406661" y="1859885"/>
            <a:ext cx="652557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4F980014-330B-F808-BDE6-AE0677BC0CD5}"/>
              </a:ext>
            </a:extLst>
          </p:cNvPr>
          <p:cNvCxnSpPr>
            <a:cxnSpLocks/>
          </p:cNvCxnSpPr>
          <p:nvPr/>
        </p:nvCxnSpPr>
        <p:spPr>
          <a:xfrm flipH="1" flipV="1">
            <a:off x="5402028" y="2303138"/>
            <a:ext cx="661823" cy="720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7CD65457-42A2-0B9D-40ED-AC8E7AF58062}"/>
              </a:ext>
            </a:extLst>
          </p:cNvPr>
          <p:cNvCxnSpPr>
            <a:cxnSpLocks/>
          </p:cNvCxnSpPr>
          <p:nvPr/>
        </p:nvCxnSpPr>
        <p:spPr>
          <a:xfrm>
            <a:off x="2630774" y="4441801"/>
            <a:ext cx="590238" cy="552734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C2F5D6D6-B96B-41C2-D35C-3EFA161005CD}"/>
              </a:ext>
            </a:extLst>
          </p:cNvPr>
          <p:cNvCxnSpPr>
            <a:cxnSpLocks/>
          </p:cNvCxnSpPr>
          <p:nvPr/>
        </p:nvCxnSpPr>
        <p:spPr>
          <a:xfrm>
            <a:off x="2520047" y="3550906"/>
            <a:ext cx="680179" cy="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CCC235B3-46C2-0D72-AF0A-BE7E332CA99C}"/>
              </a:ext>
            </a:extLst>
          </p:cNvPr>
          <p:cNvSpPr/>
          <p:nvPr/>
        </p:nvSpPr>
        <p:spPr>
          <a:xfrm>
            <a:off x="618836" y="1477818"/>
            <a:ext cx="2581390" cy="37776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74FB62B-D384-0AF4-9FDA-19F301352A6B}"/>
              </a:ext>
            </a:extLst>
          </p:cNvPr>
          <p:cNvSpPr/>
          <p:nvPr/>
        </p:nvSpPr>
        <p:spPr>
          <a:xfrm>
            <a:off x="5415896" y="1500308"/>
            <a:ext cx="3248285" cy="37776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0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Tm="21000">
        <p:cut/>
      </p:transition>
    </mc:Choice>
    <mc:Fallback xmlns="">
      <p:transition spd="slow" advTm="21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152869-EAE2-F8A7-086A-08ECFEBA95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470" y="1049784"/>
            <a:ext cx="7351059" cy="4758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548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Tm="21000">
        <p:cut/>
      </p:transition>
    </mc:Choice>
    <mc:Fallback xmlns="">
      <p:transition spd="slow" advTm="21000">
        <p:cut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13CB0D-6916-7DF1-6C58-C274456B16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371" y="851875"/>
            <a:ext cx="7171765" cy="4563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441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Tm="21000">
        <p:cut/>
      </p:transition>
    </mc:Choice>
    <mc:Fallback xmlns="">
      <p:transition spd="slow" advTm="21000">
        <p:cut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7023E5-F128-1FE4-E51C-4B7ED529A2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7600" y="973966"/>
            <a:ext cx="6705600" cy="30627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90ECC90-48ED-611B-1EE0-3D5A8D67F3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741" y="3734114"/>
            <a:ext cx="6741459" cy="2530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700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Tm="21000">
        <p:cut/>
      </p:transition>
    </mc:Choice>
    <mc:Fallback xmlns="">
      <p:transition spd="slow" advTm="21000">
        <p:cut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ACA2EA0-FFD3-42EC-9406-B595015ED9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5288BCE-665C-472A-8C43-664BCFA31E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6571" y="1247775"/>
            <a:ext cx="6858000" cy="3007447"/>
          </a:xfrm>
          <a:prstGeom prst="rect">
            <a:avLst/>
          </a:prstGeom>
          <a:solidFill>
            <a:schemeClr val="bg1"/>
          </a:solidFill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0955DA-CF65-CC87-DA12-00B6D14C4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3741" y="1442172"/>
            <a:ext cx="6436518" cy="21773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Questions?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6C57131-53A7-4C1A-BEA8-25F06A06A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65904" y="3912322"/>
            <a:ext cx="5419335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2B94DE-77E7-18E9-6A4A-5DEADC0345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25241" y="3962400"/>
            <a:ext cx="5293518" cy="5810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5606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Tm="21000">
        <p:cut/>
      </p:transition>
    </mc:Choice>
    <mc:Fallback xmlns="">
      <p:transition spd="slow" advTm="21000"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49AAAAFD-87BE-424A-AE0D-C106C55734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78295" flipH="1">
            <a:off x="7631146" y="1810658"/>
            <a:ext cx="1206578" cy="1133688"/>
          </a:xfrm>
          <a:prstGeom prst="rect">
            <a:avLst/>
          </a:prstGeom>
        </p:spPr>
      </p:pic>
      <p:pic>
        <p:nvPicPr>
          <p:cNvPr id="5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4EC3A773-EE23-47A5-9004-8896862D39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617291" flipV="1">
            <a:off x="412148" y="3776130"/>
            <a:ext cx="1215731" cy="1142288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80AA03F-47CB-4740-908E-C1A80EDD6A2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21" r="1695"/>
          <a:stretch/>
        </p:blipFill>
        <p:spPr>
          <a:xfrm>
            <a:off x="1255363" y="789580"/>
            <a:ext cx="6648773" cy="5278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365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Tm="21000">
        <p:cut/>
      </p:transition>
    </mc:Choice>
    <mc:Fallback xmlns="">
      <p:transition spd="slow" advTm="21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diagram of a course&#10;&#10;Description automatically generated">
            <a:extLst>
              <a:ext uri="{FF2B5EF4-FFF2-40B4-BE49-F238E27FC236}">
                <a16:creationId xmlns:a16="http://schemas.microsoft.com/office/drawing/2014/main" id="{1668C4D6-1DB6-8E3D-90AB-738DE406B5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684" y="1651959"/>
            <a:ext cx="6450604" cy="4007771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0C103556-BCEC-0743-A5DF-881E2AE41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424" y="1198273"/>
            <a:ext cx="7886700" cy="614548"/>
          </a:xfrm>
        </p:spPr>
        <p:txBody>
          <a:bodyPr>
            <a:normAutofit fontScale="90000"/>
          </a:bodyPr>
          <a:lstStyle/>
          <a:p>
            <a:r>
              <a:rPr lang="en-US"/>
              <a:t>The GE Pathway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6AA69F-E9FA-AD4E-AA1F-239C628C4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599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Chart&#10;&#10;Description automatically generated">
            <a:extLst>
              <a:ext uri="{FF2B5EF4-FFF2-40B4-BE49-F238E27FC236}">
                <a16:creationId xmlns:a16="http://schemas.microsoft.com/office/drawing/2014/main" id="{309284A1-F5BB-4C23-BC7E-B8EFEA98A3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63700"/>
          <a:stretch/>
        </p:blipFill>
        <p:spPr>
          <a:xfrm>
            <a:off x="5489697" y="2766403"/>
            <a:ext cx="3654303" cy="3499833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4FB33E-D832-497D-B048-78B1A47C9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964" y="823095"/>
            <a:ext cx="8648035" cy="994172"/>
          </a:xfrm>
        </p:spPr>
        <p:txBody>
          <a:bodyPr/>
          <a:lstStyle/>
          <a:p>
            <a:r>
              <a:rPr lang="en-US" dirty="0"/>
              <a:t>Metacognition and Academic Skills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A0C28B0-4D25-4429-AB09-A6CD9B1154C8}"/>
              </a:ext>
            </a:extLst>
          </p:cNvPr>
          <p:cNvSpPr txBox="1">
            <a:spLocks/>
          </p:cNvSpPr>
          <p:nvPr/>
        </p:nvSpPr>
        <p:spPr>
          <a:xfrm>
            <a:off x="428625" y="2274315"/>
            <a:ext cx="4488933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0">
              <a:spcBef>
                <a:spcPts val="900"/>
              </a:spcBef>
              <a:spcAft>
                <a:spcPts val="450"/>
              </a:spcAft>
              <a:buNone/>
            </a:pP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F81404-F8D6-4452-8314-EAB90B1DC639}"/>
              </a:ext>
            </a:extLst>
          </p:cNvPr>
          <p:cNvSpPr txBox="1"/>
          <p:nvPr/>
        </p:nvSpPr>
        <p:spPr>
          <a:xfrm>
            <a:off x="350491" y="1989318"/>
            <a:ext cx="5570018" cy="33752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450"/>
              </a:spcBef>
              <a:spcAft>
                <a:spcPts val="450"/>
              </a:spcAft>
            </a:pPr>
            <a:r>
              <a:rPr lang="en-US" b="1" dirty="0"/>
              <a:t>Launch Goal 1: </a:t>
            </a:r>
            <a:r>
              <a:rPr lang="en-US" dirty="0"/>
              <a:t>Develop an understanding of the purpose and structure of the GE</a:t>
            </a:r>
          </a:p>
          <a:p>
            <a:pPr>
              <a:spcBef>
                <a:spcPts val="450"/>
              </a:spcBef>
              <a:spcAft>
                <a:spcPts val="450"/>
              </a:spcAft>
            </a:pPr>
            <a:endParaRPr lang="en-US" b="1" dirty="0"/>
          </a:p>
          <a:p>
            <a:pPr>
              <a:spcBef>
                <a:spcPts val="450"/>
              </a:spcBef>
              <a:spcAft>
                <a:spcPts val="450"/>
              </a:spcAft>
            </a:pPr>
            <a:r>
              <a:rPr lang="en-US" b="1" dirty="0"/>
              <a:t>Launch Goal 2:  </a:t>
            </a:r>
            <a:r>
              <a:rPr lang="en-US" dirty="0"/>
              <a:t>Begin to develop critical skills and habits to navigate the academic environment</a:t>
            </a:r>
          </a:p>
          <a:p>
            <a:pPr>
              <a:spcBef>
                <a:spcPts val="450"/>
              </a:spcBef>
              <a:spcAft>
                <a:spcPts val="450"/>
              </a:spcAft>
            </a:pPr>
            <a:endParaRPr lang="en-US" b="1" dirty="0"/>
          </a:p>
          <a:p>
            <a:pPr>
              <a:spcBef>
                <a:spcPts val="450"/>
              </a:spcBef>
              <a:spcAft>
                <a:spcPts val="450"/>
              </a:spcAft>
            </a:pPr>
            <a:r>
              <a:rPr lang="en-US" b="1" dirty="0"/>
              <a:t>Reflection Goal 1: </a:t>
            </a:r>
            <a:r>
              <a:rPr lang="en-US" dirty="0"/>
              <a:t>Demonstrate the intellectual and cognitive skills that prepare them to be engaged citizens and leaders for life by reflecting on a range of important modes of human thought, inquiry and expression</a:t>
            </a:r>
          </a:p>
        </p:txBody>
      </p:sp>
    </p:spTree>
    <p:extLst>
      <p:ext uri="{BB962C8B-B14F-4D97-AF65-F5344CB8AC3E}">
        <p14:creationId xmlns:p14="http://schemas.microsoft.com/office/powerpoint/2010/main" val="2274960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Tm="21000">
        <p:cut/>
      </p:transition>
    </mc:Choice>
    <mc:Fallback xmlns="">
      <p:transition spd="slow" advTm="21000"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Chart&#10;&#10;Description automatically generated">
            <a:extLst>
              <a:ext uri="{FF2B5EF4-FFF2-40B4-BE49-F238E27FC236}">
                <a16:creationId xmlns:a16="http://schemas.microsoft.com/office/drawing/2014/main" id="{309284A1-F5BB-4C23-BC7E-B8EFEA98A3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153"/>
          <a:stretch/>
        </p:blipFill>
        <p:spPr>
          <a:xfrm>
            <a:off x="5591216" y="3052110"/>
            <a:ext cx="3552783" cy="3263504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4FB33E-D832-497D-B048-78B1A47C9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1028246"/>
            <a:ext cx="78867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Self-awareness and Identity Development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A0C28B0-4D25-4429-AB09-A6CD9B1154C8}"/>
              </a:ext>
            </a:extLst>
          </p:cNvPr>
          <p:cNvSpPr txBox="1">
            <a:spLocks/>
          </p:cNvSpPr>
          <p:nvPr/>
        </p:nvSpPr>
        <p:spPr>
          <a:xfrm>
            <a:off x="428625" y="2274315"/>
            <a:ext cx="4488933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0">
              <a:spcBef>
                <a:spcPts val="900"/>
              </a:spcBef>
              <a:spcAft>
                <a:spcPts val="450"/>
              </a:spcAft>
              <a:buNone/>
            </a:pP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F81404-F8D6-4452-8314-EAB90B1DC639}"/>
              </a:ext>
            </a:extLst>
          </p:cNvPr>
          <p:cNvSpPr txBox="1"/>
          <p:nvPr/>
        </p:nvSpPr>
        <p:spPr>
          <a:xfrm>
            <a:off x="428624" y="2026903"/>
            <a:ext cx="5879811" cy="30008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Launch Goal 3:  </a:t>
            </a:r>
            <a:r>
              <a:rPr lang="en-US" dirty="0"/>
              <a:t>Articulate academic and program goals and find opportunities to express those goals within the GE from various disciplinary perspectives</a:t>
            </a:r>
          </a:p>
          <a:p>
            <a:endParaRPr lang="en-US" b="1" dirty="0"/>
          </a:p>
          <a:p>
            <a:r>
              <a:rPr lang="en-US" b="1" dirty="0"/>
              <a:t>Reflection Goal 2: </a:t>
            </a:r>
            <a:r>
              <a:rPr lang="en-US" dirty="0"/>
              <a:t>Engage with significant aspects of the human condition in local, state, national and global settings</a:t>
            </a:r>
          </a:p>
          <a:p>
            <a:endParaRPr lang="en-US" b="1" dirty="0"/>
          </a:p>
          <a:p>
            <a:r>
              <a:rPr lang="en-US" b="1" dirty="0"/>
              <a:t>Reflection Goal 3: </a:t>
            </a:r>
            <a:r>
              <a:rPr lang="en-US" dirty="0"/>
              <a:t>Demonstrate skills and abilities needed for engaged citizenship and personal and professional growth</a:t>
            </a:r>
            <a:endParaRPr lang="en-US" b="1" dirty="0"/>
          </a:p>
          <a:p>
            <a:endParaRPr lang="en-US" sz="1350" b="1" dirty="0"/>
          </a:p>
          <a:p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361679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Tm="21000">
        <p:cut/>
      </p:transition>
    </mc:Choice>
    <mc:Fallback xmlns="">
      <p:transition spd="slow" advTm="21000"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C68A55F-7B32-44D8-AEE5-1AF4053265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C15A92-6F7B-8F54-503E-BEDDC65FC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490" y="429030"/>
            <a:ext cx="2539746" cy="5457589"/>
          </a:xfrm>
        </p:spPr>
        <p:txBody>
          <a:bodyPr anchor="ctr">
            <a:normAutofit/>
          </a:bodyPr>
          <a:lstStyle/>
          <a:p>
            <a:r>
              <a:rPr lang="en-US" sz="3200" dirty="0"/>
              <a:t>Goals in developing structure &amp; content of Bookends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D1AAA2C-FBBE-42AA-B869-31D524B765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1490" y="6112341"/>
            <a:ext cx="812673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F937BBF-9326-4230-AB1B-F1795E350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527048" y="5040414"/>
            <a:ext cx="54864" cy="21259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80DB595-AE25-8BF8-3AF7-244B58DD6F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0142678"/>
              </p:ext>
            </p:extLst>
          </p:nvPr>
        </p:nvGraphicFramePr>
        <p:xfrm>
          <a:off x="3031236" y="429030"/>
          <a:ext cx="5589270" cy="54597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46068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Tm="21000">
        <p:cut/>
      </p:transition>
    </mc:Choice>
    <mc:Fallback xmlns="">
      <p:transition spd="slow" advTm="21000"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F741A2D-F93B-428E-A8C3-8116B0556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8694" y="1903090"/>
            <a:ext cx="4080897" cy="994172"/>
          </a:xfrm>
        </p:spPr>
        <p:txBody>
          <a:bodyPr/>
          <a:lstStyle/>
          <a:p>
            <a:r>
              <a:rPr lang="en-US"/>
              <a:t>LAUNCH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83E79FD-C9A3-4549-8314-83B39E3CB88C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008692" y="2540497"/>
            <a:ext cx="4080898" cy="2206364"/>
          </a:xfrm>
        </p:spPr>
        <p:txBody>
          <a:bodyPr>
            <a:normAutofit lnSpcReduction="10000"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/>
              <a:t>Bookend course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/>
              <a:t>One-credit opening seminar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/>
              <a:t>Introduces:</a:t>
            </a:r>
          </a:p>
          <a:p>
            <a:pPr marL="607219" lvl="1" indent="-257175"/>
            <a:r>
              <a:rPr lang="en-US"/>
              <a:t>Broad goals of the GE</a:t>
            </a:r>
          </a:p>
          <a:p>
            <a:pPr marL="607219" lvl="1" indent="-257175"/>
            <a:r>
              <a:rPr lang="en-US"/>
              <a:t>Key skills needed to succeed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/>
              <a:t>Development of habits to best navigate the academic environment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9BEFB1-276D-408E-9B2E-C6C238126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CD3D-26C8-47FF-8D13-9B32BAAB4735}" type="slidenum">
              <a:rPr lang="en-US" smtClean="0"/>
              <a:t>7</a:t>
            </a:fld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ED2C4F4-4EE1-B9AE-E7F1-70E73B909E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88766" y="1885436"/>
            <a:ext cx="9791688" cy="16292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7338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CC35C1C6-7E56-418C-BE2A-E51332EE405F}"/>
              </a:ext>
            </a:extLst>
          </p:cNvPr>
          <p:cNvGrpSpPr/>
          <p:nvPr/>
        </p:nvGrpSpPr>
        <p:grpSpPr>
          <a:xfrm>
            <a:off x="5550694" y="1854399"/>
            <a:ext cx="3193256" cy="3149203"/>
            <a:chOff x="4164140" y="314325"/>
            <a:chExt cx="3448050" cy="3340100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DAF960CD-D179-41E6-B907-44588E98580C}"/>
                </a:ext>
              </a:extLst>
            </p:cNvPr>
            <p:cNvGrpSpPr/>
            <p:nvPr/>
          </p:nvGrpSpPr>
          <p:grpSpPr>
            <a:xfrm>
              <a:off x="4164140" y="314325"/>
              <a:ext cx="3448050" cy="3340100"/>
              <a:chOff x="6096000" y="3124708"/>
              <a:chExt cx="2857500" cy="2857500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0C2BFDF1-21D6-4136-91FC-CEE61CB546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096000" y="3124708"/>
                <a:ext cx="2857500" cy="2857500"/>
              </a:xfrm>
              <a:prstGeom prst="rect">
                <a:avLst/>
              </a:prstGeom>
            </p:spPr>
          </p:pic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D168803A-9F6C-4F2A-9B0D-B831B5F5CCAF}"/>
                  </a:ext>
                </a:extLst>
              </p:cNvPr>
              <p:cNvGrpSpPr/>
              <p:nvPr/>
            </p:nvGrpSpPr>
            <p:grpSpPr>
              <a:xfrm>
                <a:off x="7243763" y="3124708"/>
                <a:ext cx="1709737" cy="1647318"/>
                <a:chOff x="9244012" y="3935016"/>
                <a:chExt cx="1766888" cy="1679972"/>
              </a:xfrm>
            </p:grpSpPr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F1B79F09-132F-422A-850A-DF03F3CBA20B}"/>
                    </a:ext>
                  </a:extLst>
                </p:cNvPr>
                <p:cNvSpPr/>
                <p:nvPr/>
              </p:nvSpPr>
              <p:spPr>
                <a:xfrm>
                  <a:off x="9244012" y="4375977"/>
                  <a:ext cx="1766887" cy="63817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grpSp>
              <p:nvGrpSpPr>
                <p:cNvPr id="14" name="Group 13">
                  <a:extLst>
                    <a:ext uri="{FF2B5EF4-FFF2-40B4-BE49-F238E27FC236}">
                      <a16:creationId xmlns:a16="http://schemas.microsoft.com/office/drawing/2014/main" id="{FD4F1112-3615-42F3-8A04-807799C78E94}"/>
                    </a:ext>
                  </a:extLst>
                </p:cNvPr>
                <p:cNvGrpSpPr/>
                <p:nvPr/>
              </p:nvGrpSpPr>
              <p:grpSpPr>
                <a:xfrm>
                  <a:off x="9244014" y="3935016"/>
                  <a:ext cx="1766886" cy="1679972"/>
                  <a:chOff x="8662093" y="1018431"/>
                  <a:chExt cx="1440656" cy="1251570"/>
                </a:xfrm>
              </p:grpSpPr>
              <p:sp>
                <p:nvSpPr>
                  <p:cNvPr id="15" name="Freeform: Shape 14">
                    <a:extLst>
                      <a:ext uri="{FF2B5EF4-FFF2-40B4-BE49-F238E27FC236}">
                        <a16:creationId xmlns:a16="http://schemas.microsoft.com/office/drawing/2014/main" id="{65B0EFD3-2866-4630-B335-7E2DB32267DC}"/>
                      </a:ext>
                    </a:extLst>
                  </p:cNvPr>
                  <p:cNvSpPr/>
                  <p:nvPr/>
                </p:nvSpPr>
                <p:spPr>
                  <a:xfrm>
                    <a:off x="8662093" y="1693739"/>
                    <a:ext cx="1440656" cy="576262"/>
                  </a:xfrm>
                  <a:custGeom>
                    <a:avLst/>
                    <a:gdLst>
                      <a:gd name="connsiteX0" fmla="*/ 828378 w 1440656"/>
                      <a:gd name="connsiteY0" fmla="*/ 36016 h 576262"/>
                      <a:gd name="connsiteX1" fmla="*/ 756345 w 1440656"/>
                      <a:gd name="connsiteY1" fmla="*/ 108049 h 576262"/>
                      <a:gd name="connsiteX2" fmla="*/ 684312 w 1440656"/>
                      <a:gd name="connsiteY2" fmla="*/ 108049 h 576262"/>
                      <a:gd name="connsiteX3" fmla="*/ 612279 w 1440656"/>
                      <a:gd name="connsiteY3" fmla="*/ 36016 h 576262"/>
                      <a:gd name="connsiteX4" fmla="*/ 612279 w 1440656"/>
                      <a:gd name="connsiteY4" fmla="*/ 0 h 576262"/>
                      <a:gd name="connsiteX5" fmla="*/ 0 w 1440656"/>
                      <a:gd name="connsiteY5" fmla="*/ 0 h 576262"/>
                      <a:gd name="connsiteX6" fmla="*/ 0 w 1440656"/>
                      <a:gd name="connsiteY6" fmla="*/ 504230 h 576262"/>
                      <a:gd name="connsiteX7" fmla="*/ 72033 w 1440656"/>
                      <a:gd name="connsiteY7" fmla="*/ 576263 h 576262"/>
                      <a:gd name="connsiteX8" fmla="*/ 1368624 w 1440656"/>
                      <a:gd name="connsiteY8" fmla="*/ 576263 h 576262"/>
                      <a:gd name="connsiteX9" fmla="*/ 1440657 w 1440656"/>
                      <a:gd name="connsiteY9" fmla="*/ 504230 h 576262"/>
                      <a:gd name="connsiteX10" fmla="*/ 1440657 w 1440656"/>
                      <a:gd name="connsiteY10" fmla="*/ 0 h 576262"/>
                      <a:gd name="connsiteX11" fmla="*/ 828378 w 1440656"/>
                      <a:gd name="connsiteY11" fmla="*/ 0 h 576262"/>
                      <a:gd name="connsiteX12" fmla="*/ 828378 w 1440656"/>
                      <a:gd name="connsiteY12" fmla="*/ 36016 h 5762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440656" h="576262">
                        <a:moveTo>
                          <a:pt x="828378" y="36016"/>
                        </a:moveTo>
                        <a:cubicBezTo>
                          <a:pt x="828378" y="75634"/>
                          <a:pt x="795963" y="108049"/>
                          <a:pt x="756345" y="108049"/>
                        </a:cubicBezTo>
                        <a:lnTo>
                          <a:pt x="684312" y="108049"/>
                        </a:lnTo>
                        <a:cubicBezTo>
                          <a:pt x="644694" y="108049"/>
                          <a:pt x="612279" y="75634"/>
                          <a:pt x="612279" y="36016"/>
                        </a:cubicBezTo>
                        <a:lnTo>
                          <a:pt x="612279" y="0"/>
                        </a:lnTo>
                        <a:lnTo>
                          <a:pt x="0" y="0"/>
                        </a:lnTo>
                        <a:lnTo>
                          <a:pt x="0" y="504230"/>
                        </a:lnTo>
                        <a:cubicBezTo>
                          <a:pt x="0" y="543848"/>
                          <a:pt x="32415" y="576263"/>
                          <a:pt x="72033" y="576263"/>
                        </a:cubicBezTo>
                        <a:lnTo>
                          <a:pt x="1368624" y="576263"/>
                        </a:lnTo>
                        <a:cubicBezTo>
                          <a:pt x="1408242" y="576263"/>
                          <a:pt x="1440657" y="543848"/>
                          <a:pt x="1440657" y="504230"/>
                        </a:cubicBezTo>
                        <a:lnTo>
                          <a:pt x="1440657" y="0"/>
                        </a:lnTo>
                        <a:lnTo>
                          <a:pt x="828378" y="0"/>
                        </a:lnTo>
                        <a:lnTo>
                          <a:pt x="828378" y="36016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 w="179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sz="1350"/>
                  </a:p>
                </p:txBody>
              </p:sp>
              <p:sp>
                <p:nvSpPr>
                  <p:cNvPr id="16" name="Freeform: Shape 15">
                    <a:extLst>
                      <a:ext uri="{FF2B5EF4-FFF2-40B4-BE49-F238E27FC236}">
                        <a16:creationId xmlns:a16="http://schemas.microsoft.com/office/drawing/2014/main" id="{002C0ACF-9A00-4230-B087-FD1A43D592DC}"/>
                      </a:ext>
                    </a:extLst>
                  </p:cNvPr>
                  <p:cNvSpPr/>
                  <p:nvPr/>
                </p:nvSpPr>
                <p:spPr>
                  <a:xfrm>
                    <a:off x="8662093" y="1018431"/>
                    <a:ext cx="1440656" cy="603274"/>
                  </a:xfrm>
                  <a:custGeom>
                    <a:avLst/>
                    <a:gdLst>
                      <a:gd name="connsiteX0" fmla="*/ 1368624 w 1440656"/>
                      <a:gd name="connsiteY0" fmla="*/ 243111 h 603274"/>
                      <a:gd name="connsiteX1" fmla="*/ 1008460 w 1440656"/>
                      <a:gd name="connsiteY1" fmla="*/ 243111 h 603274"/>
                      <a:gd name="connsiteX2" fmla="*/ 1008460 w 1440656"/>
                      <a:gd name="connsiteY2" fmla="*/ 126057 h 603274"/>
                      <a:gd name="connsiteX3" fmla="*/ 882402 w 1440656"/>
                      <a:gd name="connsiteY3" fmla="*/ 0 h 603274"/>
                      <a:gd name="connsiteX4" fmla="*/ 558254 w 1440656"/>
                      <a:gd name="connsiteY4" fmla="*/ 0 h 603274"/>
                      <a:gd name="connsiteX5" fmla="*/ 432197 w 1440656"/>
                      <a:gd name="connsiteY5" fmla="*/ 126057 h 603274"/>
                      <a:gd name="connsiteX6" fmla="*/ 432197 w 1440656"/>
                      <a:gd name="connsiteY6" fmla="*/ 243111 h 603274"/>
                      <a:gd name="connsiteX7" fmla="*/ 72033 w 1440656"/>
                      <a:gd name="connsiteY7" fmla="*/ 243111 h 603274"/>
                      <a:gd name="connsiteX8" fmla="*/ 0 w 1440656"/>
                      <a:gd name="connsiteY8" fmla="*/ 315144 h 603274"/>
                      <a:gd name="connsiteX9" fmla="*/ 0 w 1440656"/>
                      <a:gd name="connsiteY9" fmla="*/ 603275 h 603274"/>
                      <a:gd name="connsiteX10" fmla="*/ 612279 w 1440656"/>
                      <a:gd name="connsiteY10" fmla="*/ 603275 h 603274"/>
                      <a:gd name="connsiteX11" fmla="*/ 612279 w 1440656"/>
                      <a:gd name="connsiteY11" fmla="*/ 567259 h 603274"/>
                      <a:gd name="connsiteX12" fmla="*/ 828378 w 1440656"/>
                      <a:gd name="connsiteY12" fmla="*/ 567259 h 603274"/>
                      <a:gd name="connsiteX13" fmla="*/ 828378 w 1440656"/>
                      <a:gd name="connsiteY13" fmla="*/ 603275 h 603274"/>
                      <a:gd name="connsiteX14" fmla="*/ 1440657 w 1440656"/>
                      <a:gd name="connsiteY14" fmla="*/ 603275 h 603274"/>
                      <a:gd name="connsiteX15" fmla="*/ 1440657 w 1440656"/>
                      <a:gd name="connsiteY15" fmla="*/ 315144 h 603274"/>
                      <a:gd name="connsiteX16" fmla="*/ 1368624 w 1440656"/>
                      <a:gd name="connsiteY16" fmla="*/ 243111 h 603274"/>
                      <a:gd name="connsiteX17" fmla="*/ 540246 w 1440656"/>
                      <a:gd name="connsiteY17" fmla="*/ 243111 h 603274"/>
                      <a:gd name="connsiteX18" fmla="*/ 540246 w 1440656"/>
                      <a:gd name="connsiteY18" fmla="*/ 126057 h 603274"/>
                      <a:gd name="connsiteX19" fmla="*/ 558254 w 1440656"/>
                      <a:gd name="connsiteY19" fmla="*/ 108049 h 603274"/>
                      <a:gd name="connsiteX20" fmla="*/ 882402 w 1440656"/>
                      <a:gd name="connsiteY20" fmla="*/ 108049 h 603274"/>
                      <a:gd name="connsiteX21" fmla="*/ 900410 w 1440656"/>
                      <a:gd name="connsiteY21" fmla="*/ 126057 h 603274"/>
                      <a:gd name="connsiteX22" fmla="*/ 900410 w 1440656"/>
                      <a:gd name="connsiteY22" fmla="*/ 243111 h 603274"/>
                      <a:gd name="connsiteX23" fmla="*/ 540246 w 1440656"/>
                      <a:gd name="connsiteY23" fmla="*/ 243111 h 6032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</a:cxnLst>
                    <a:rect l="l" t="t" r="r" b="b"/>
                    <a:pathLst>
                      <a:path w="1440656" h="603274">
                        <a:moveTo>
                          <a:pt x="1368624" y="243111"/>
                        </a:moveTo>
                        <a:lnTo>
                          <a:pt x="1008460" y="243111"/>
                        </a:lnTo>
                        <a:lnTo>
                          <a:pt x="1008460" y="126057"/>
                        </a:lnTo>
                        <a:cubicBezTo>
                          <a:pt x="1008460" y="55825"/>
                          <a:pt x="952634" y="0"/>
                          <a:pt x="882402" y="0"/>
                        </a:cubicBezTo>
                        <a:lnTo>
                          <a:pt x="558254" y="0"/>
                        </a:lnTo>
                        <a:cubicBezTo>
                          <a:pt x="488022" y="0"/>
                          <a:pt x="432197" y="55825"/>
                          <a:pt x="432197" y="126057"/>
                        </a:cubicBezTo>
                        <a:lnTo>
                          <a:pt x="432197" y="243111"/>
                        </a:lnTo>
                        <a:lnTo>
                          <a:pt x="72033" y="243111"/>
                        </a:lnTo>
                        <a:cubicBezTo>
                          <a:pt x="32415" y="243111"/>
                          <a:pt x="0" y="275526"/>
                          <a:pt x="0" y="315144"/>
                        </a:cubicBezTo>
                        <a:lnTo>
                          <a:pt x="0" y="603275"/>
                        </a:lnTo>
                        <a:lnTo>
                          <a:pt x="612279" y="603275"/>
                        </a:lnTo>
                        <a:lnTo>
                          <a:pt x="612279" y="567259"/>
                        </a:lnTo>
                        <a:lnTo>
                          <a:pt x="828378" y="567259"/>
                        </a:lnTo>
                        <a:lnTo>
                          <a:pt x="828378" y="603275"/>
                        </a:lnTo>
                        <a:lnTo>
                          <a:pt x="1440657" y="603275"/>
                        </a:lnTo>
                        <a:lnTo>
                          <a:pt x="1440657" y="315144"/>
                        </a:lnTo>
                        <a:cubicBezTo>
                          <a:pt x="1440657" y="275526"/>
                          <a:pt x="1408242" y="243111"/>
                          <a:pt x="1368624" y="243111"/>
                        </a:cubicBezTo>
                        <a:moveTo>
                          <a:pt x="540246" y="243111"/>
                        </a:moveTo>
                        <a:lnTo>
                          <a:pt x="540246" y="126057"/>
                        </a:lnTo>
                        <a:cubicBezTo>
                          <a:pt x="540246" y="115253"/>
                          <a:pt x="547450" y="108049"/>
                          <a:pt x="558254" y="108049"/>
                        </a:cubicBezTo>
                        <a:lnTo>
                          <a:pt x="882402" y="108049"/>
                        </a:lnTo>
                        <a:cubicBezTo>
                          <a:pt x="893207" y="108049"/>
                          <a:pt x="900410" y="115253"/>
                          <a:pt x="900410" y="126057"/>
                        </a:cubicBezTo>
                        <a:lnTo>
                          <a:pt x="900410" y="243111"/>
                        </a:lnTo>
                        <a:lnTo>
                          <a:pt x="540246" y="243111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179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sz="1350"/>
                  </a:p>
                </p:txBody>
              </p:sp>
            </p:grpSp>
          </p:grpSp>
        </p:grpSp>
        <p:pic>
          <p:nvPicPr>
            <p:cNvPr id="10" name="Picture 9" descr="Logo&#10;&#10;Description automatically generated">
              <a:extLst>
                <a:ext uri="{FF2B5EF4-FFF2-40B4-BE49-F238E27FC236}">
                  <a16:creationId xmlns:a16="http://schemas.microsoft.com/office/drawing/2014/main" id="{0FDD67BE-D9A4-4393-A1C7-E50DD382A7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4829" y="1382146"/>
              <a:ext cx="595176" cy="731455"/>
            </a:xfrm>
            <a:prstGeom prst="rect">
              <a:avLst/>
            </a:prstGeom>
          </p:spPr>
        </p:pic>
      </p:grpSp>
      <p:sp>
        <p:nvSpPr>
          <p:cNvPr id="17" name="Title 1">
            <a:extLst>
              <a:ext uri="{FF2B5EF4-FFF2-40B4-BE49-F238E27FC236}">
                <a16:creationId xmlns:a16="http://schemas.microsoft.com/office/drawing/2014/main" id="{8A64708E-4CED-47D9-A2D2-13DA7D812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3690" y="2011753"/>
            <a:ext cx="2917277" cy="2834492"/>
          </a:xfrm>
        </p:spPr>
        <p:txBody>
          <a:bodyPr>
            <a:noAutofit/>
          </a:bodyPr>
          <a:lstStyle/>
          <a:p>
            <a:pPr algn="ctr"/>
            <a:r>
              <a:rPr lang="en-US" sz="4500" dirty="0"/>
              <a:t>Launch introduces students to </a:t>
            </a:r>
            <a:br>
              <a:rPr lang="en-US" sz="4500" dirty="0"/>
            </a:br>
            <a:r>
              <a:rPr lang="en-US" sz="4500" b="1" dirty="0" err="1">
                <a:solidFill>
                  <a:srgbClr val="FF0000"/>
                </a:solidFill>
              </a:rPr>
              <a:t>ePortfolios</a:t>
            </a:r>
            <a:endParaRPr lang="en-US" sz="45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038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Tm="21000">
        <p:cut/>
      </p:transition>
    </mc:Choice>
    <mc:Fallback xmlns="">
      <p:transition spd="slow" advTm="21000">
        <p:cut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F741A2D-F93B-428E-A8C3-8116B0556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8694" y="1995212"/>
            <a:ext cx="4080897" cy="994172"/>
          </a:xfrm>
        </p:spPr>
        <p:txBody>
          <a:bodyPr/>
          <a:lstStyle/>
          <a:p>
            <a:r>
              <a:rPr lang="en-US"/>
              <a:t>REFLECTION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83E79FD-C9A3-4549-8314-83B39E3CB88C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008692" y="2632619"/>
            <a:ext cx="4080898" cy="2196128"/>
          </a:xfrm>
        </p:spPr>
        <p:txBody>
          <a:bodyPr>
            <a:normAutofit lnSpcReduction="10000"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/>
              <a:t>Bookend course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/>
              <a:t>One-credit capstone seminar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/>
              <a:t>Document and reflect on academic and personal growth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/>
              <a:t>Prepare to explain to potential employers the skills and knowledge gained at Ohio State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9BEFB1-276D-408E-9B2E-C6C238126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CD3D-26C8-47FF-8D13-9B32BAAB4735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E70B23-21C5-6D83-6B18-3EAF59EB0E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24" y="1628716"/>
            <a:ext cx="2907542" cy="3302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601364"/>
      </p:ext>
    </p:extLst>
  </p:cSld>
  <p:clrMapOvr>
    <a:masterClrMapping/>
  </p:clrMapOvr>
</p:sld>
</file>

<file path=ppt/theme/theme1.xml><?xml version="1.0" encoding="utf-8"?>
<a:theme xmlns:a="http://schemas.openxmlformats.org/drawingml/2006/main" name="2_Title Slid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ontent Slid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Custom Design">
  <a:themeElements>
    <a:clrScheme name="Custom 5">
      <a:dk1>
        <a:sysClr val="windowText" lastClr="000000"/>
      </a:dk1>
      <a:lt1>
        <a:sysClr val="window" lastClr="FFFFFF"/>
      </a:lt1>
      <a:dk2>
        <a:srgbClr val="930A0C"/>
      </a:dk2>
      <a:lt2>
        <a:srgbClr val="E7E6E6"/>
      </a:lt2>
      <a:accent1>
        <a:srgbClr val="A5A5A5"/>
      </a:accent1>
      <a:accent2>
        <a:srgbClr val="AEABAB"/>
      </a:accent2>
      <a:accent3>
        <a:srgbClr val="F39891"/>
      </a:accent3>
      <a:accent4>
        <a:srgbClr val="FCDDA3"/>
      </a:accent4>
      <a:accent5>
        <a:srgbClr val="F9C996"/>
      </a:accent5>
      <a:accent6>
        <a:srgbClr val="FAD5D3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SU Content">
  <a:themeElements>
    <a:clrScheme name="Custom 2">
      <a:dk1>
        <a:srgbClr val="595959"/>
      </a:dk1>
      <a:lt1>
        <a:sysClr val="window" lastClr="FFFFFF"/>
      </a:lt1>
      <a:dk2>
        <a:srgbClr val="000000"/>
      </a:dk2>
      <a:lt2>
        <a:srgbClr val="FFFFFF"/>
      </a:lt2>
      <a:accent1>
        <a:srgbClr val="990000"/>
      </a:accent1>
      <a:accent2>
        <a:srgbClr val="DBA100"/>
      </a:accent2>
      <a:accent3>
        <a:srgbClr val="660000"/>
      </a:accent3>
      <a:accent4>
        <a:srgbClr val="002A42"/>
      </a:accent4>
      <a:accent5>
        <a:srgbClr val="5D3526"/>
      </a:accent5>
      <a:accent6>
        <a:srgbClr val="827C34"/>
      </a:accent6>
      <a:hlink>
        <a:srgbClr val="990000"/>
      </a:hlink>
      <a:folHlink>
        <a:srgbClr val="59595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1_Content Slid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Title Slid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2_Content Slid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10999</TotalTime>
  <Words>917</Words>
  <Application>Microsoft Office PowerPoint</Application>
  <PresentationFormat>On-screen Show (4:3)</PresentationFormat>
  <Paragraphs>106</Paragraphs>
  <Slides>18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18</vt:i4>
      </vt:variant>
    </vt:vector>
  </HeadingPairs>
  <TitlesOfParts>
    <vt:vector size="32" baseType="lpstr">
      <vt:lpstr>Arial</vt:lpstr>
      <vt:lpstr>Buckeye Sans 2</vt:lpstr>
      <vt:lpstr>Calibri</vt:lpstr>
      <vt:lpstr>Calibri Light</vt:lpstr>
      <vt:lpstr>Courier New</vt:lpstr>
      <vt:lpstr>Lucida Grande</vt:lpstr>
      <vt:lpstr>Wingdings</vt:lpstr>
      <vt:lpstr>2_Title Slide</vt:lpstr>
      <vt:lpstr>Content Slide</vt:lpstr>
      <vt:lpstr>Custom Design</vt:lpstr>
      <vt:lpstr>OSU Content</vt:lpstr>
      <vt:lpstr>1_Content Slide</vt:lpstr>
      <vt:lpstr>Title Slide</vt:lpstr>
      <vt:lpstr>2_Content Slide</vt:lpstr>
      <vt:lpstr>Proposed Bookend “Connections” Course</vt:lpstr>
      <vt:lpstr>PowerPoint Presentation</vt:lpstr>
      <vt:lpstr>The GE Pathway</vt:lpstr>
      <vt:lpstr>Metacognition and Academic Skills</vt:lpstr>
      <vt:lpstr>Self-awareness and Identity Development</vt:lpstr>
      <vt:lpstr>Goals in developing structure &amp; content of Bookends</vt:lpstr>
      <vt:lpstr>LAUNCH</vt:lpstr>
      <vt:lpstr>Launch introduces students to  ePortfolios</vt:lpstr>
      <vt:lpstr>REFLECTION</vt:lpstr>
      <vt:lpstr>What is the Connections Seminar?</vt:lpstr>
      <vt:lpstr>Goals in developing structure &amp; content of Bookends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</vt:vector>
  </TitlesOfParts>
  <Manager/>
  <Company>OSU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Jacquie Aberegg</dc:creator>
  <cp:keywords/>
  <dc:description/>
  <cp:lastModifiedBy>Daly, Meg</cp:lastModifiedBy>
  <cp:revision>543</cp:revision>
  <cp:lastPrinted>2019-05-06T15:44:41Z</cp:lastPrinted>
  <dcterms:created xsi:type="dcterms:W3CDTF">2013-05-24T18:55:25Z</dcterms:created>
  <dcterms:modified xsi:type="dcterms:W3CDTF">2023-10-06T12:27:32Z</dcterms:modified>
  <cp:category/>
</cp:coreProperties>
</file>